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494" r:id="rId3"/>
    <p:sldId id="265" r:id="rId4"/>
    <p:sldId id="282" r:id="rId5"/>
    <p:sldId id="283" r:id="rId6"/>
    <p:sldId id="287" r:id="rId7"/>
    <p:sldId id="280" r:id="rId8"/>
    <p:sldId id="281" r:id="rId9"/>
    <p:sldId id="284" r:id="rId10"/>
    <p:sldId id="320" r:id="rId11"/>
    <p:sldId id="285" r:id="rId12"/>
    <p:sldId id="291" r:id="rId13"/>
    <p:sldId id="292" r:id="rId14"/>
    <p:sldId id="288" r:id="rId15"/>
    <p:sldId id="266" r:id="rId16"/>
    <p:sldId id="422" r:id="rId17"/>
    <p:sldId id="276" r:id="rId18"/>
    <p:sldId id="290" r:id="rId19"/>
    <p:sldId id="293" r:id="rId20"/>
    <p:sldId id="324" r:id="rId21"/>
    <p:sldId id="501" r:id="rId22"/>
    <p:sldId id="500" r:id="rId23"/>
    <p:sldId id="499" r:id="rId24"/>
    <p:sldId id="495" r:id="rId25"/>
    <p:sldId id="496" r:id="rId26"/>
    <p:sldId id="497" r:id="rId2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6753"/>
    <a:srgbClr val="1B4134"/>
    <a:srgbClr val="FFFFFF"/>
    <a:srgbClr val="222222"/>
    <a:srgbClr val="76B8B5"/>
    <a:srgbClr val="90B6DD"/>
    <a:srgbClr val="057CFF"/>
    <a:srgbClr val="4649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96" autoAdjust="0"/>
    <p:restoredTop sz="96236" autoAdjust="0"/>
  </p:normalViewPr>
  <p:slideViewPr>
    <p:cSldViewPr>
      <p:cViewPr varScale="1">
        <p:scale>
          <a:sx n="130" d="100"/>
          <a:sy n="130" d="100"/>
        </p:scale>
        <p:origin x="928" y="300"/>
      </p:cViewPr>
      <p:guideLst>
        <p:guide orient="horz" pos="1620"/>
        <p:guide pos="2880"/>
      </p:guideLst>
    </p:cSldViewPr>
  </p:slideViewPr>
  <p:notesTextViewPr>
    <p:cViewPr>
      <p:scale>
        <a:sx n="100" d="100"/>
        <a:sy n="100" d="100"/>
      </p:scale>
      <p:origin x="0" y="0"/>
    </p:cViewPr>
  </p:notesTextViewPr>
  <p:notesViewPr>
    <p:cSldViewPr>
      <p:cViewPr varScale="1">
        <p:scale>
          <a:sx n="67" d="100"/>
          <a:sy n="67" d="100"/>
        </p:scale>
        <p:origin x="-318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CD1819-8EAB-4094-BBB1-E11C3AABA846}" type="datetimeFigureOut">
              <a:rPr lang="en-US" smtClean="0"/>
              <a:t>7/7/2025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EA62D1B-AC76-4092-A22E-9E6DF2EB6902}" type="slidenum">
              <a:rPr lang="en-US" smtClean="0"/>
              <a:t>‹#›</a:t>
            </a:fld>
            <a:endParaRPr lang="en-US"/>
          </a:p>
        </p:txBody>
      </p:sp>
    </p:spTree>
    <p:extLst>
      <p:ext uri="{BB962C8B-B14F-4D97-AF65-F5344CB8AC3E}">
        <p14:creationId xmlns:p14="http://schemas.microsoft.com/office/powerpoint/2010/main" val="851534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76A73D-237B-4034-AB8C-962174A8D351}" type="datetimeFigureOut">
              <a:rPr lang="en-US" smtClean="0"/>
              <a:t>7/7/2025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123B04-A11E-4ECA-8C2F-B25EF2142BD0}" type="slidenum">
              <a:rPr lang="en-US" smtClean="0"/>
              <a:t>‹#›</a:t>
            </a:fld>
            <a:endParaRPr lang="en-US"/>
          </a:p>
        </p:txBody>
      </p:sp>
    </p:spTree>
    <p:extLst>
      <p:ext uri="{BB962C8B-B14F-4D97-AF65-F5344CB8AC3E}">
        <p14:creationId xmlns:p14="http://schemas.microsoft.com/office/powerpoint/2010/main" val="1468142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123B04-A11E-4ECA-8C2F-B25EF2142BD0}" type="slidenum">
              <a:rPr lang="en-US" smtClean="0"/>
              <a:t>1</a:t>
            </a:fld>
            <a:endParaRPr lang="en-US"/>
          </a:p>
        </p:txBody>
      </p:sp>
    </p:spTree>
    <p:extLst>
      <p:ext uri="{BB962C8B-B14F-4D97-AF65-F5344CB8AC3E}">
        <p14:creationId xmlns:p14="http://schemas.microsoft.com/office/powerpoint/2010/main" val="121925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276600" y="1123950"/>
            <a:ext cx="5257800" cy="533400"/>
          </a:xfrm>
          <a:prstGeom prst="rect">
            <a:avLst/>
          </a:prstGeom>
        </p:spPr>
        <p:txBody>
          <a:bodyPr vert="horz" lIns="91440" tIns="45720" rIns="91440" bIns="45720" rtlCol="0" anchor="ctr">
            <a:noAutofit/>
          </a:bodyPr>
          <a:lstStyle>
            <a:lvl1pPr algn="r">
              <a:defRPr lang="en-US" sz="3600" dirty="0"/>
            </a:lvl1pPr>
          </a:lstStyle>
          <a:p>
            <a:pPr lvl="0"/>
            <a:r>
              <a:rPr lang="en-US" dirty="0"/>
              <a:t>Click to edit title</a:t>
            </a:r>
          </a:p>
        </p:txBody>
      </p:sp>
      <p:sp>
        <p:nvSpPr>
          <p:cNvPr id="3" name="Subtitle 2"/>
          <p:cNvSpPr>
            <a:spLocks noGrp="1"/>
          </p:cNvSpPr>
          <p:nvPr>
            <p:ph type="subTitle" idx="1"/>
          </p:nvPr>
        </p:nvSpPr>
        <p:spPr>
          <a:xfrm>
            <a:off x="3276600" y="1657350"/>
            <a:ext cx="5257800" cy="914400"/>
          </a:xfrm>
        </p:spPr>
        <p:txBody>
          <a:bodyPr/>
          <a:lstStyle>
            <a:lvl1pPr marL="0" indent="0" algn="r">
              <a:buNone/>
              <a:defRPr>
                <a:solidFill>
                  <a:schemeClr val="bg1">
                    <a:lumMod val="50000"/>
                  </a:schemeClr>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BA5CE939-B381-3A45-13A6-F58CC000B48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extLst>
      <p:ext uri="{BB962C8B-B14F-4D97-AF65-F5344CB8AC3E}">
        <p14:creationId xmlns:p14="http://schemas.microsoft.com/office/powerpoint/2010/main" val="3642741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95349"/>
            <a:ext cx="5486400" cy="265033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yellow circle with black letters and a black background&#10;&#10;Description automatically generated">
            <a:extLst>
              <a:ext uri="{FF2B5EF4-FFF2-40B4-BE49-F238E27FC236}">
                <a16:creationId xmlns:a16="http://schemas.microsoft.com/office/drawing/2014/main" id="{23DAEE89-C03B-1705-0782-CE3B90349A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1"/>
          <p:cNvSpPr>
            <a:spLocks noGrp="1"/>
          </p:cNvSpPr>
          <p:nvPr>
            <p:ph type="title" hasCustomPrompt="1"/>
          </p:nvPr>
        </p:nvSpPr>
        <p:spPr>
          <a:xfrm>
            <a:off x="457200" y="438150"/>
            <a:ext cx="8229600" cy="533401"/>
          </a:xfrm>
          <a:prstGeom prst="rect">
            <a:avLst/>
          </a:prstGeom>
        </p:spPr>
        <p:txBody>
          <a:bodyPr/>
          <a:lstStyle>
            <a:lvl1pPr>
              <a:defRPr sz="2800">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FDBE062A-C013-A203-17DC-F9C61DBF2E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1047749"/>
            <a:ext cx="2057400" cy="3546873"/>
          </a:xfrm>
          <a:prstGeom prst="rect">
            <a:avLst/>
          </a:prstGeom>
        </p:spPr>
        <p:txBody>
          <a:bodyPr vert="eaVert"/>
          <a:lstStyle/>
          <a:p>
            <a:r>
              <a:rPr lang="en-US" dirty="0"/>
              <a:t>Click to edit title style</a:t>
            </a:r>
          </a:p>
        </p:txBody>
      </p:sp>
      <p:sp>
        <p:nvSpPr>
          <p:cNvPr id="3" name="Vertical Text Placeholder 2"/>
          <p:cNvSpPr>
            <a:spLocks noGrp="1"/>
          </p:cNvSpPr>
          <p:nvPr>
            <p:ph type="body" orient="vert" idx="1"/>
          </p:nvPr>
        </p:nvSpPr>
        <p:spPr>
          <a:xfrm>
            <a:off x="457200" y="1047749"/>
            <a:ext cx="6019800" cy="35468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CA6DBE16-F08A-6A41-329C-56621EE536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3">
            <a:lum/>
          </a:blip>
          <a:srcRect/>
          <a:stretch>
            <a:fillRect b="-2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1352550"/>
            <a:ext cx="8229600" cy="1295400"/>
          </a:xfrm>
          <a:prstGeom prst="rect">
            <a:avLst/>
          </a:prstGeom>
        </p:spPr>
        <p:txBody>
          <a:bodyPr/>
          <a:lstStyle>
            <a:lvl1pPr algn="l">
              <a:defRPr sz="6000" b="1">
                <a:gradFill flip="none" rotWithShape="1">
                  <a:gsLst>
                    <a:gs pos="0">
                      <a:srgbClr val="0070C0"/>
                    </a:gs>
                    <a:gs pos="100000">
                      <a:srgbClr val="00B0F0"/>
                    </a:gs>
                  </a:gsLst>
                  <a:lin ang="16200000" scaled="1"/>
                  <a:tileRect/>
                </a:gradFill>
                <a:effectLst/>
              </a:defRPr>
            </a:lvl1pPr>
          </a:lstStyle>
          <a:p>
            <a:r>
              <a:rPr lang="en-US"/>
              <a:t>Thank You</a:t>
            </a:r>
            <a:endParaRPr lang="en-US" dirty="0"/>
          </a:p>
        </p:txBody>
      </p:sp>
      <p:sp>
        <p:nvSpPr>
          <p:cNvPr id="3" name="Subtitle 2"/>
          <p:cNvSpPr>
            <a:spLocks noGrp="1"/>
          </p:cNvSpPr>
          <p:nvPr>
            <p:ph type="subTitle" idx="1" hasCustomPrompt="1"/>
          </p:nvPr>
        </p:nvSpPr>
        <p:spPr>
          <a:xfrm>
            <a:off x="457200" y="2647950"/>
            <a:ext cx="8229600" cy="914400"/>
          </a:xfrm>
        </p:spPr>
        <p:txBody>
          <a:bodyPr/>
          <a:lstStyle>
            <a:lvl1pPr marL="0" indent="0" algn="l">
              <a:buNone/>
              <a:defRPr>
                <a:solidFill>
                  <a:schemeClr val="tx1">
                    <a:lumMod val="85000"/>
                    <a:lumOff val="15000"/>
                  </a:schemeClr>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Contact Information</a:t>
            </a:r>
            <a:endParaRPr lang="en-US" dirty="0"/>
          </a:p>
        </p:txBody>
      </p:sp>
      <p:pic>
        <p:nvPicPr>
          <p:cNvPr id="4" name="Picture 3" descr="A yellow circle with black letters and a black background&#10;&#10;Description automatically generated">
            <a:extLst>
              <a:ext uri="{FF2B5EF4-FFF2-40B4-BE49-F238E27FC236}">
                <a16:creationId xmlns:a16="http://schemas.microsoft.com/office/drawing/2014/main" id="{624E307F-BC23-D6AD-3DDE-45757A637AC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extLst>
      <p:ext uri="{BB962C8B-B14F-4D97-AF65-F5344CB8AC3E}">
        <p14:creationId xmlns:p14="http://schemas.microsoft.com/office/powerpoint/2010/main" val="233806275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6949" indent="0">
              <a:buNone/>
              <a:defRPr sz="2799"/>
            </a:lvl2pPr>
            <a:lvl3pPr marL="913897" indent="0">
              <a:buNone/>
              <a:defRPr sz="2399"/>
            </a:lvl3pPr>
            <a:lvl4pPr marL="1370846" indent="0">
              <a:buNone/>
              <a:defRPr sz="1999"/>
            </a:lvl4pPr>
            <a:lvl5pPr marL="1827795" indent="0">
              <a:buNone/>
              <a:defRPr sz="1999"/>
            </a:lvl5pPr>
            <a:lvl6pPr marL="2284743" indent="0">
              <a:buNone/>
              <a:defRPr sz="1999"/>
            </a:lvl6pPr>
            <a:lvl7pPr marL="2741692" indent="0">
              <a:buNone/>
              <a:defRPr sz="1999"/>
            </a:lvl7pPr>
            <a:lvl8pPr marL="3198640" indent="0">
              <a:buNone/>
              <a:defRPr sz="1999"/>
            </a:lvl8pPr>
            <a:lvl9pPr marL="3655589" indent="0">
              <a:buNone/>
              <a:defRPr sz="1999"/>
            </a:lvl9pPr>
          </a:lstStyle>
          <a:p>
            <a:r>
              <a:rPr lang="en-US" altLang="ko-KR" dirty="0"/>
              <a:t>Insert Your Image</a:t>
            </a:r>
            <a:endParaRPr lang="ko-KR" altLang="en-US" dirty="0"/>
          </a:p>
        </p:txBody>
      </p:sp>
    </p:spTree>
    <p:extLst>
      <p:ext uri="{BB962C8B-B14F-4D97-AF65-F5344CB8AC3E}">
        <p14:creationId xmlns:p14="http://schemas.microsoft.com/office/powerpoint/2010/main" val="1563480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9144000" cy="2571751"/>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6952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457200" y="4767263"/>
            <a:ext cx="2133600" cy="273844"/>
          </a:xfrm>
        </p:spPr>
        <p:txBody>
          <a:bodyPr/>
          <a:lstStyle>
            <a:lvl1pPr algn="l">
              <a:defRPr/>
            </a:lvl1pPr>
          </a:lstStyle>
          <a:p>
            <a:fld id="{B6F15528-21DE-4FAA-801E-634DDDAF4B2B}" type="slidenum">
              <a:rPr lang="en-US" smtClean="0"/>
              <a:pPr/>
              <a:t>‹#›</a:t>
            </a:fld>
            <a:endParaRPr lang="en-US"/>
          </a:p>
        </p:txBody>
      </p:sp>
      <p:sp>
        <p:nvSpPr>
          <p:cNvPr id="8" name="Title 1"/>
          <p:cNvSpPr>
            <a:spLocks noGrp="1"/>
          </p:cNvSpPr>
          <p:nvPr>
            <p:ph type="title" hasCustomPrompt="1"/>
          </p:nvPr>
        </p:nvSpPr>
        <p:spPr>
          <a:xfrm>
            <a:off x="457200" y="438150"/>
            <a:ext cx="8229600" cy="533401"/>
          </a:xfrm>
          <a:prstGeom prst="rect">
            <a:avLst/>
          </a:prstGeom>
        </p:spPr>
        <p:txBody>
          <a:bodyPr/>
          <a:lstStyle>
            <a:lvl1pPr>
              <a:defRPr sz="2800">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BE9035D6-1EB0-67FD-788E-258B941A5B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3305176"/>
            <a:ext cx="7772400" cy="1021556"/>
          </a:xfrm>
          <a:prstGeom prst="rect">
            <a:avLst/>
          </a:prstGeom>
        </p:spPr>
        <p:txBody>
          <a:bodyPr anchor="t"/>
          <a:lstStyle>
            <a:lvl1pPr algn="l">
              <a:defRPr sz="3200" b="1" cap="none"/>
            </a:lvl1pPr>
          </a:lstStyle>
          <a:p>
            <a:r>
              <a:rPr lang="en-US"/>
              <a:t>Click to edit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228600" y="4767263"/>
            <a:ext cx="2133600" cy="273844"/>
          </a:xfrm>
        </p:spPr>
        <p:txBody>
          <a:bodyPr/>
          <a:lstStyle>
            <a:lvl1pPr algn="l">
              <a:defRPr/>
            </a:lvl1p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19859E39-C1F4-F452-A609-81C93B9864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7150"/>
            <a:ext cx="8229600" cy="609601"/>
          </a:xfrm>
          <a:prstGeom prst="rect">
            <a:avLst/>
          </a:prstGeom>
        </p:spPr>
        <p:txBody>
          <a:bodyPr/>
          <a:lstStyle/>
          <a:p>
            <a:r>
              <a:rPr lang="en-US" dirty="0"/>
              <a:t>Click to edit title style</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457200" y="971550"/>
            <a:ext cx="4038600" cy="3657600"/>
          </a:xfrm>
        </p:spPr>
        <p:txBody>
          <a:bodyPr>
            <a:normAutofit/>
          </a:bodyPr>
          <a:lstStyle>
            <a:lvl1pPr marL="0" indent="0">
              <a:buFont typeface="Arial" pitchFamily="34" charset="0"/>
              <a:buNone/>
              <a:defRPr sz="1400"/>
            </a:lvl1pPr>
            <a:lvl2pPr>
              <a:defRPr sz="12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p:cNvSpPr>
            <a:spLocks noGrp="1"/>
          </p:cNvSpPr>
          <p:nvPr>
            <p:ph sz="quarter" idx="14"/>
          </p:nvPr>
        </p:nvSpPr>
        <p:spPr>
          <a:xfrm>
            <a:off x="4648200" y="971550"/>
            <a:ext cx="4038600" cy="3657600"/>
          </a:xfrm>
        </p:spPr>
        <p:txBody>
          <a:bodyPr>
            <a:normAutofit/>
          </a:bodyPr>
          <a:lstStyle>
            <a:lvl1pPr marL="0" indent="0">
              <a:buNone/>
              <a:defRPr sz="1400"/>
            </a:lvl1pPr>
            <a:lvl2pPr>
              <a:defRPr sz="12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yellow circle with black letters and a black background&#10;&#10;Description automatically generated">
            <a:extLst>
              <a:ext uri="{FF2B5EF4-FFF2-40B4-BE49-F238E27FC236}">
                <a16:creationId xmlns:a16="http://schemas.microsoft.com/office/drawing/2014/main" id="{361F23F3-4276-7AC6-FA37-CDC6351B9F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457200" y="971550"/>
            <a:ext cx="2667000" cy="3657600"/>
          </a:xfrm>
        </p:spPr>
        <p:txBody>
          <a:bodyPr>
            <a:normAutofit/>
          </a:bodyPr>
          <a:lstStyle>
            <a:lvl1pPr marL="0" indent="0">
              <a:buFont typeface="Arial" pitchFamily="34" charset="0"/>
              <a:buNone/>
              <a:defRPr sz="1400"/>
            </a:lvl1pPr>
            <a:lvl2pPr>
              <a:defRPr sz="12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p:cNvSpPr>
            <a:spLocks noGrp="1"/>
          </p:cNvSpPr>
          <p:nvPr>
            <p:ph sz="quarter" idx="14"/>
          </p:nvPr>
        </p:nvSpPr>
        <p:spPr>
          <a:xfrm>
            <a:off x="3238500" y="971550"/>
            <a:ext cx="2667000" cy="3657600"/>
          </a:xfrm>
        </p:spPr>
        <p:txBody>
          <a:bodyPr>
            <a:normAutofit/>
          </a:bodyPr>
          <a:lstStyle>
            <a:lvl1pPr marL="0" indent="0">
              <a:buFont typeface="Arial" pitchFamily="34" charset="0"/>
              <a:buNone/>
              <a:defRPr sz="1400"/>
            </a:lvl1pPr>
            <a:lvl2pPr>
              <a:defRPr sz="12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8"/>
          <p:cNvSpPr>
            <a:spLocks noGrp="1"/>
          </p:cNvSpPr>
          <p:nvPr>
            <p:ph sz="quarter" idx="15"/>
          </p:nvPr>
        </p:nvSpPr>
        <p:spPr>
          <a:xfrm>
            <a:off x="6019800" y="971550"/>
            <a:ext cx="2667000" cy="3657600"/>
          </a:xfrm>
        </p:spPr>
        <p:txBody>
          <a:bodyPr>
            <a:normAutofit/>
          </a:bodyPr>
          <a:lstStyle>
            <a:lvl1pPr marL="0" indent="0">
              <a:buFont typeface="Arial" pitchFamily="34" charset="0"/>
              <a:buNone/>
              <a:defRPr sz="1400"/>
            </a:lvl1pPr>
            <a:lvl2pPr>
              <a:defRPr sz="12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457200" y="438150"/>
            <a:ext cx="8229600" cy="533401"/>
          </a:xfrm>
          <a:prstGeom prst="rect">
            <a:avLst/>
          </a:prstGeom>
        </p:spPr>
        <p:txBody>
          <a:bodyPr/>
          <a:lstStyle>
            <a:lvl1pPr>
              <a:defRPr sz="2800">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5FDBF0D3-6CF9-4440-94E9-AA4A742169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extLst>
      <p:ext uri="{BB962C8B-B14F-4D97-AF65-F5344CB8AC3E}">
        <p14:creationId xmlns:p14="http://schemas.microsoft.com/office/powerpoint/2010/main" val="2575675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457200" y="971550"/>
            <a:ext cx="2667000" cy="3657600"/>
          </a:xfrm>
        </p:spPr>
        <p:txBody>
          <a:bodyPr>
            <a:normAutofit/>
          </a:bodyPr>
          <a:lstStyle>
            <a:lvl1pPr marL="0" indent="0">
              <a:buFont typeface="Arial" pitchFamily="34" charset="0"/>
              <a:buNone/>
              <a:defRPr sz="1400"/>
            </a:lvl1pPr>
            <a:lvl2pPr>
              <a:defRPr sz="12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p:cNvSpPr>
            <a:spLocks noGrp="1"/>
          </p:cNvSpPr>
          <p:nvPr>
            <p:ph sz="quarter" idx="14"/>
          </p:nvPr>
        </p:nvSpPr>
        <p:spPr>
          <a:xfrm>
            <a:off x="3238500" y="971550"/>
            <a:ext cx="2667000" cy="3657600"/>
          </a:xfrm>
        </p:spPr>
        <p:txBody>
          <a:bodyPr>
            <a:normAutofit/>
          </a:bodyPr>
          <a:lstStyle>
            <a:lvl1pPr marL="0" indent="0">
              <a:buFont typeface="Arial" pitchFamily="34" charset="0"/>
              <a:buNone/>
              <a:defRPr sz="1400"/>
            </a:lvl1pPr>
            <a:lvl2pPr>
              <a:defRPr sz="12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457200" y="438150"/>
            <a:ext cx="8229600" cy="533401"/>
          </a:xfrm>
          <a:prstGeom prst="rect">
            <a:avLst/>
          </a:prstGeom>
        </p:spPr>
        <p:txBody>
          <a:bodyPr/>
          <a:lstStyle>
            <a:lvl1pPr>
              <a:defRPr sz="2800">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CB3935A3-C998-9B3D-079E-B7BC7E8C2A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extLst>
      <p:ext uri="{BB962C8B-B14F-4D97-AF65-F5344CB8AC3E}">
        <p14:creationId xmlns:p14="http://schemas.microsoft.com/office/powerpoint/2010/main" val="3539502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a:xfrm>
            <a:off x="152400" y="4781550"/>
            <a:ext cx="2133600" cy="273844"/>
          </a:xfrm>
        </p:spPr>
        <p:txBody>
          <a:bodyPr/>
          <a:lstStyle>
            <a:lvl1pPr algn="l">
              <a:defRPr/>
            </a:lvl1pPr>
          </a:lstStyle>
          <a:p>
            <a:fld id="{B6F15528-21DE-4FAA-801E-634DDDAF4B2B}" type="slidenum">
              <a:rPr lang="en-US" smtClean="0"/>
              <a:pPr/>
              <a:t>‹#›</a:t>
            </a:fld>
            <a:endParaRPr lang="en-US"/>
          </a:p>
        </p:txBody>
      </p:sp>
      <p:sp>
        <p:nvSpPr>
          <p:cNvPr id="6" name="Title 1"/>
          <p:cNvSpPr>
            <a:spLocks noGrp="1"/>
          </p:cNvSpPr>
          <p:nvPr>
            <p:ph type="title" hasCustomPrompt="1"/>
          </p:nvPr>
        </p:nvSpPr>
        <p:spPr>
          <a:xfrm>
            <a:off x="166577" y="209550"/>
            <a:ext cx="8229600" cy="533401"/>
          </a:xfrm>
          <a:prstGeom prst="rect">
            <a:avLst/>
          </a:prstGeom>
        </p:spPr>
        <p:txBody>
          <a:bodyPr/>
          <a:lstStyle>
            <a:lvl1pPr>
              <a:defRPr sz="2600">
                <a:gradFill>
                  <a:gsLst>
                    <a:gs pos="0">
                      <a:srgbClr val="002060"/>
                    </a:gs>
                    <a:gs pos="100000">
                      <a:srgbClr val="0070C0"/>
                    </a:gs>
                  </a:gsLst>
                  <a:lin ang="5400000" scaled="0"/>
                </a:gradFill>
                <a:latin typeface="Cooper Black" panose="0208090404030B020404" pitchFamily="18" charset="0"/>
              </a:defRPr>
            </a:lvl1pPr>
          </a:lstStyle>
          <a:p>
            <a:r>
              <a:rPr lang="en-US" dirty="0"/>
              <a:t>Click to edit title style</a:t>
            </a:r>
          </a:p>
        </p:txBody>
      </p:sp>
      <p:pic>
        <p:nvPicPr>
          <p:cNvPr id="8" name="Picture 7" descr="A yellow circle with black letters and a black background&#10;&#10;Description automatically generated">
            <a:extLst>
              <a:ext uri="{FF2B5EF4-FFF2-40B4-BE49-F238E27FC236}">
                <a16:creationId xmlns:a16="http://schemas.microsoft.com/office/drawing/2014/main" id="{547D5447-D822-E114-D105-30608DBB5E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10600" y="57150"/>
            <a:ext cx="493786" cy="48771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www.anubhavtrainings.com</a:t>
            </a:r>
          </a:p>
        </p:txBody>
      </p:sp>
      <p:sp>
        <p:nvSpPr>
          <p:cNvPr id="4" name="Slide Number Placeholder 3"/>
          <p:cNvSpPr>
            <a:spLocks noGrp="1"/>
          </p:cNvSpPr>
          <p:nvPr>
            <p:ph type="sldNum" sz="quarter" idx="12"/>
          </p:nvPr>
        </p:nvSpPr>
        <p:spPr>
          <a:xfrm>
            <a:off x="152400" y="4767263"/>
            <a:ext cx="2133600" cy="273844"/>
          </a:xfrm>
        </p:spPr>
        <p:txBody>
          <a:bodyPr/>
          <a:lstStyle>
            <a:lvl1pPr algn="l">
              <a:defRPr/>
            </a:lvl1pPr>
          </a:lstStyle>
          <a:p>
            <a:fld id="{B6F15528-21DE-4FAA-801E-634DDDAF4B2B}" type="slidenum">
              <a:rPr lang="en-US" smtClean="0"/>
              <a:pPr/>
              <a:t>‹#›</a:t>
            </a:fld>
            <a:endParaRPr lang="en-US"/>
          </a:p>
        </p:txBody>
      </p:sp>
      <p:pic>
        <p:nvPicPr>
          <p:cNvPr id="5" name="Picture 4" descr="A yellow circle with black letters and a black background&#10;&#10;Description automatically generated">
            <a:extLst>
              <a:ext uri="{FF2B5EF4-FFF2-40B4-BE49-F238E27FC236}">
                <a16:creationId xmlns:a16="http://schemas.microsoft.com/office/drawing/2014/main" id="{BFC459EA-C247-C5E7-6491-AEF2B5F9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819150"/>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819150"/>
            <a:ext cx="5111750" cy="37754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733550"/>
            <a:ext cx="3008313" cy="28610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yellow circle with black letters and a black background&#10;&#10;Description automatically generated">
            <a:extLst>
              <a:ext uri="{FF2B5EF4-FFF2-40B4-BE49-F238E27FC236}">
                <a16:creationId xmlns:a16="http://schemas.microsoft.com/office/drawing/2014/main" id="{40C7AE83-204E-A484-7237-A7EA3EBC4D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71550"/>
            <a:ext cx="8229600" cy="36230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40CB006-912F-44E1-9560-9CBFEBE946EF}" type="datetime4">
              <a:rPr lang="en-US" smtClean="0"/>
              <a:t>July 7, 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slidemodel.com</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6" r:id="rId1"/>
    <p:sldLayoutId id="2147483650" r:id="rId2"/>
    <p:sldLayoutId id="2147483651" r:id="rId3"/>
    <p:sldLayoutId id="2147483652" r:id="rId4"/>
    <p:sldLayoutId id="2147483672" r:id="rId5"/>
    <p:sldLayoutId id="2147483673" r:id="rId6"/>
    <p:sldLayoutId id="2147483654" r:id="rId7"/>
    <p:sldLayoutId id="2147483655" r:id="rId8"/>
    <p:sldLayoutId id="2147483656" r:id="rId9"/>
    <p:sldLayoutId id="2147483657" r:id="rId10"/>
    <p:sldLayoutId id="2147483658" r:id="rId11"/>
    <p:sldLayoutId id="2147483659" r:id="rId12"/>
    <p:sldLayoutId id="2147483675" r:id="rId13"/>
    <p:sldLayoutId id="2147483687" r:id="rId14"/>
    <p:sldLayoutId id="2147483688" r:id="rId15"/>
  </p:sldLayoutIdLst>
  <p:hf hdr="0"/>
  <p:txStyles>
    <p:titleStyle>
      <a:lvl1pPr algn="l" defTabSz="914400" rtl="0" eaLnBrk="1" latinLnBrk="0" hangingPunct="1">
        <a:spcBef>
          <a:spcPct val="0"/>
        </a:spcBef>
        <a:buNone/>
        <a:defRPr lang="en-US" sz="2800" b="1" kern="1200" dirty="0">
          <a:gradFill flip="none" rotWithShape="1">
            <a:gsLst>
              <a:gs pos="0">
                <a:srgbClr val="26588D"/>
              </a:gs>
              <a:gs pos="100000">
                <a:srgbClr val="4197C6"/>
              </a:gs>
            </a:gsLst>
            <a:lin ang="16200000" scaled="1"/>
            <a:tileRect/>
          </a:gra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help.sap.com/docs/btp/sap-business-technology-platform/what-is-consumption-based-commercial-model?locale=en-US"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www.sap.com/products/technology-platform/build.html"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hyperlink" Target="http://www.dribbble.com/"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352550"/>
            <a:ext cx="8229600" cy="1295400"/>
          </a:xfrm>
        </p:spPr>
        <p:txBody>
          <a:bodyPr>
            <a:normAutofit/>
          </a:bodyPr>
          <a:lstStyle/>
          <a:p>
            <a:pPr>
              <a:lnSpc>
                <a:spcPct val="90000"/>
              </a:lnSpc>
            </a:pPr>
            <a:r>
              <a:rPr lang="en-PH" sz="3600" dirty="0"/>
              <a:t>SAP Build Training for Corporate Professionals</a:t>
            </a:r>
          </a:p>
        </p:txBody>
      </p:sp>
      <p:sp>
        <p:nvSpPr>
          <p:cNvPr id="3" name="Subtitle 2"/>
          <p:cNvSpPr>
            <a:spLocks noGrp="1"/>
          </p:cNvSpPr>
          <p:nvPr>
            <p:ph type="subTitle" idx="1"/>
          </p:nvPr>
        </p:nvSpPr>
        <p:spPr>
          <a:xfrm>
            <a:off x="457200" y="2495550"/>
            <a:ext cx="8229600" cy="914400"/>
          </a:xfrm>
        </p:spPr>
        <p:txBody>
          <a:bodyPr>
            <a:normAutofit/>
          </a:bodyPr>
          <a:lstStyle/>
          <a:p>
            <a:r>
              <a:rPr lang="en-PH" sz="3600" b="1">
                <a:solidFill>
                  <a:srgbClr val="00B050"/>
                </a:solidFill>
                <a:latin typeface="Cooper Black" panose="0208090404030B020404" pitchFamily="18" charset="0"/>
              </a:rPr>
              <a:t>www.anubhavtrainings.com</a:t>
            </a:r>
            <a:endParaRPr lang="en-PH" sz="3600" b="1" dirty="0">
              <a:solidFill>
                <a:srgbClr val="00B050"/>
              </a:solidFill>
              <a:latin typeface="Cooper Black" panose="0208090404030B020404" pitchFamily="18" charset="0"/>
            </a:endParaRPr>
          </a:p>
        </p:txBody>
      </p:sp>
      <p:sp>
        <p:nvSpPr>
          <p:cNvPr id="4" name="Google Shape;500;p1">
            <a:extLst>
              <a:ext uri="{FF2B5EF4-FFF2-40B4-BE49-F238E27FC236}">
                <a16:creationId xmlns:a16="http://schemas.microsoft.com/office/drawing/2014/main" id="{A035E2B0-75D9-4BCC-1173-8F7FB8C99C8A}"/>
              </a:ext>
            </a:extLst>
          </p:cNvPr>
          <p:cNvSpPr txBox="1"/>
          <p:nvPr/>
        </p:nvSpPr>
        <p:spPr>
          <a:xfrm>
            <a:off x="609600" y="496005"/>
            <a:ext cx="1828800" cy="646290"/>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gradFill flip="none" rotWithShape="1">
                  <a:gsLst>
                    <a:gs pos="0">
                      <a:srgbClr val="0070C0"/>
                    </a:gs>
                    <a:gs pos="100000">
                      <a:srgbClr val="00B0F0"/>
                    </a:gs>
                  </a:gsLst>
                  <a:lin ang="16200000" scaled="1"/>
                  <a:tileRect/>
                </a:gradFill>
                <a:latin typeface="Arial" pitchFamily="34" charset="0"/>
                <a:ea typeface="+mj-ea"/>
                <a:cs typeface="Arial" pitchFamily="34" charset="0"/>
                <a:sym typeface="Corben"/>
              </a:rPr>
              <a:t>DAY-2</a:t>
            </a:r>
          </a:p>
        </p:txBody>
      </p:sp>
      <p:pic>
        <p:nvPicPr>
          <p:cNvPr id="6" name="Google Shape;497;p1">
            <a:extLst>
              <a:ext uri="{FF2B5EF4-FFF2-40B4-BE49-F238E27FC236}">
                <a16:creationId xmlns:a16="http://schemas.microsoft.com/office/drawing/2014/main" id="{503397FB-5BCD-D008-7827-9E43E26D9D15}"/>
              </a:ext>
            </a:extLst>
          </p:cNvPr>
          <p:cNvPicPr preferRelativeResize="0"/>
          <p:nvPr/>
        </p:nvPicPr>
        <p:blipFill rotWithShape="1">
          <a:blip r:embed="rId3">
            <a:alphaModFix/>
          </a:blip>
          <a:srcRect/>
          <a:stretch/>
        </p:blipFill>
        <p:spPr>
          <a:xfrm>
            <a:off x="7010400" y="3181350"/>
            <a:ext cx="1733995" cy="1656184"/>
          </a:xfrm>
          <a:prstGeom prst="rect">
            <a:avLst/>
          </a:prstGeom>
          <a:noFill/>
          <a:ln>
            <a:noFill/>
          </a:ln>
        </p:spPr>
      </p:pic>
    </p:spTree>
    <p:extLst>
      <p:ext uri="{BB962C8B-B14F-4D97-AF65-F5344CB8AC3E}">
        <p14:creationId xmlns:p14="http://schemas.microsoft.com/office/powerpoint/2010/main" val="83808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EE041-867D-F1FA-5CA6-7C564728B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816C6E8-AE88-B4E5-55CC-0E7971C781FB}"/>
              </a:ext>
            </a:extLst>
          </p:cNvPr>
          <p:cNvSpPr>
            <a:spLocks noGrp="1"/>
          </p:cNvSpPr>
          <p:nvPr>
            <p:ph type="title"/>
          </p:nvPr>
        </p:nvSpPr>
        <p:spPr>
          <a:xfrm>
            <a:off x="304800" y="195690"/>
            <a:ext cx="8229600" cy="609601"/>
          </a:xfrm>
        </p:spPr>
        <p:txBody>
          <a:bodyPr>
            <a:normAutofit/>
          </a:bodyPr>
          <a:lstStyle/>
          <a:p>
            <a:r>
              <a:rPr lang="en-US" b="1" kern="1200">
                <a:latin typeface="Cooper Black" panose="0208090404030B020404" pitchFamily="18" charset="0"/>
              </a:rPr>
              <a:t>BTP Subscription Models</a:t>
            </a:r>
            <a:endParaRPr lang="en-US" b="1" kern="1200" dirty="0">
              <a:latin typeface="Cooper Black" panose="0208090404030B020404" pitchFamily="18" charset="0"/>
            </a:endParaRPr>
          </a:p>
        </p:txBody>
      </p:sp>
      <p:sp>
        <p:nvSpPr>
          <p:cNvPr id="3" name="Footer Placeholder 2">
            <a:extLst>
              <a:ext uri="{FF2B5EF4-FFF2-40B4-BE49-F238E27FC236}">
                <a16:creationId xmlns:a16="http://schemas.microsoft.com/office/drawing/2014/main" id="{40A6FC32-36B9-CE10-589D-EB45F4A3BDDC}"/>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3711606E-8A46-BBF5-96D7-332EB126DB97}"/>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10</a:t>
            </a:fld>
            <a:endParaRPr lang="en-US"/>
          </a:p>
        </p:txBody>
      </p:sp>
      <p:pic>
        <p:nvPicPr>
          <p:cNvPr id="7172" name="Picture 4" descr="Commercial Models Available for Enterprise Accounts">
            <a:hlinkClick r:id="rId2"/>
            <a:extLst>
              <a:ext uri="{FF2B5EF4-FFF2-40B4-BE49-F238E27FC236}">
                <a16:creationId xmlns:a16="http://schemas.microsoft.com/office/drawing/2014/main" id="{05ADD24B-5A2B-B88C-09AC-78EFFB71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47750"/>
            <a:ext cx="7110963" cy="362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54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B41E6-009F-CCE1-C233-4EE4A64E3871}"/>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763E53F-F861-5477-F4E4-8FD2D44EA69F}"/>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99723E6F-6295-72A3-B49F-BA0E4C6655FF}"/>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11</a:t>
            </a:fld>
            <a:endParaRPr lang="en-US" dirty="0"/>
          </a:p>
        </p:txBody>
      </p:sp>
      <p:sp>
        <p:nvSpPr>
          <p:cNvPr id="5" name="Title 4">
            <a:extLst>
              <a:ext uri="{FF2B5EF4-FFF2-40B4-BE49-F238E27FC236}">
                <a16:creationId xmlns:a16="http://schemas.microsoft.com/office/drawing/2014/main" id="{5CC25635-F79B-5570-5BBD-1AEC85392764}"/>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How many Services BTP offers?</a:t>
            </a:r>
          </a:p>
        </p:txBody>
      </p:sp>
      <p:sp>
        <p:nvSpPr>
          <p:cNvPr id="2" name="TextBox 1">
            <a:extLst>
              <a:ext uri="{FF2B5EF4-FFF2-40B4-BE49-F238E27FC236}">
                <a16:creationId xmlns:a16="http://schemas.microsoft.com/office/drawing/2014/main" id="{7DE86394-DD55-A061-90FD-BB2364A4D33F}"/>
              </a:ext>
            </a:extLst>
          </p:cNvPr>
          <p:cNvSpPr txBox="1"/>
          <p:nvPr/>
        </p:nvSpPr>
        <p:spPr>
          <a:xfrm>
            <a:off x="189756" y="1173224"/>
            <a:ext cx="8649444" cy="2000548"/>
          </a:xfrm>
          <a:prstGeom prst="rect">
            <a:avLst/>
          </a:prstGeom>
          <a:noFill/>
        </p:spPr>
        <p:txBody>
          <a:bodyPr wrap="square" rtlCol="0">
            <a:spAutoFit/>
          </a:bodyPr>
          <a:lstStyle/>
          <a:p>
            <a:r>
              <a:rPr lang="en-US" sz="1400" b="0" i="0" dirty="0">
                <a:solidFill>
                  <a:srgbClr val="000000"/>
                </a:solidFill>
                <a:effectLst/>
                <a:latin typeface="Montserrat" panose="00000500000000000000" pitchFamily="2" charset="0"/>
              </a:rPr>
              <a:t>The SAP Discovery Center is a relatively new site hosted by SAP for developers and architects to find the services hosted by sap in SAP BTP and their respective service plans available.</a:t>
            </a:r>
          </a:p>
          <a:p>
            <a:endParaRPr lang="en-US" sz="1400" b="0" i="0" dirty="0">
              <a:solidFill>
                <a:srgbClr val="000000"/>
              </a:solidFill>
              <a:effectLst/>
              <a:latin typeface="Montserrat" panose="00000500000000000000" pitchFamily="2" charset="0"/>
            </a:endParaRPr>
          </a:p>
          <a:p>
            <a:r>
              <a:rPr lang="en-US" sz="1400" dirty="0">
                <a:solidFill>
                  <a:srgbClr val="000000"/>
                </a:solidFill>
                <a:latin typeface="Montserrat" panose="00000500000000000000" pitchFamily="2" charset="0"/>
              </a:rPr>
              <a:t>It will also help technical team to identify the data center availability and cost associated with each service.</a:t>
            </a:r>
            <a:endParaRPr lang="en-US" sz="1400" b="0" i="0" dirty="0">
              <a:solidFill>
                <a:srgbClr val="000000"/>
              </a:solidFill>
              <a:effectLst/>
              <a:latin typeface="Montserrat" panose="00000500000000000000" pitchFamily="2" charset="0"/>
            </a:endParaRP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Tree>
    <p:extLst>
      <p:ext uri="{BB962C8B-B14F-4D97-AF65-F5344CB8AC3E}">
        <p14:creationId xmlns:p14="http://schemas.microsoft.com/office/powerpoint/2010/main" val="103095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F5AE5-C23B-092A-2E6C-32EA3DD6D013}"/>
            </a:ext>
          </a:extLst>
        </p:cNvPr>
        <p:cNvGrpSpPr/>
        <p:nvPr/>
      </p:nvGrpSpPr>
      <p:grpSpPr>
        <a:xfrm>
          <a:off x="0" y="0"/>
          <a:ext cx="0" cy="0"/>
          <a:chOff x="0" y="0"/>
          <a:chExt cx="0" cy="0"/>
        </a:xfrm>
      </p:grpSpPr>
      <p:pic>
        <p:nvPicPr>
          <p:cNvPr id="2050" name="Picture 2" descr="A diagram of a company's company's company's company's company's company's company's company's company's company's company's company'&#10;&#10;Description automatically generated">
            <a:extLst>
              <a:ext uri="{FF2B5EF4-FFF2-40B4-BE49-F238E27FC236}">
                <a16:creationId xmlns:a16="http://schemas.microsoft.com/office/drawing/2014/main" id="{1C7BA0E0-A7F9-3748-1806-D7C61AE62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1734" r="49074"/>
          <a:stretch/>
        </p:blipFill>
        <p:spPr bwMode="auto">
          <a:xfrm>
            <a:off x="457200" y="971550"/>
            <a:ext cx="4191000" cy="3623073"/>
          </a:xfrm>
          <a:prstGeom prst="rect">
            <a:avLst/>
          </a:prstGeom>
          <a:solidFill>
            <a:srgbClr val="FFFFFF"/>
          </a:solidFill>
        </p:spPr>
      </p:pic>
      <p:sp>
        <p:nvSpPr>
          <p:cNvPr id="3" name="Footer Placeholder 2">
            <a:extLst>
              <a:ext uri="{FF2B5EF4-FFF2-40B4-BE49-F238E27FC236}">
                <a16:creationId xmlns:a16="http://schemas.microsoft.com/office/drawing/2014/main" id="{FD97A5B3-F9B4-8C7B-9264-A48D8CB18EAE}"/>
              </a:ext>
            </a:extLst>
          </p:cNvPr>
          <p:cNvSpPr>
            <a:spLocks noGrp="1"/>
          </p:cNvSpPr>
          <p:nvPr>
            <p:ph type="ftr" sz="quarter" idx="11"/>
          </p:nvPr>
        </p:nvSpPr>
        <p:spPr>
          <a:xfrm>
            <a:off x="3124200" y="4767263"/>
            <a:ext cx="2895600" cy="273844"/>
          </a:xfrm>
        </p:spPr>
        <p:txBody>
          <a:bodyPr anchor="ctr">
            <a:normAutofit/>
          </a:bodyPr>
          <a:lstStyle/>
          <a:p>
            <a:pPr>
              <a:lnSpc>
                <a:spcPct val="90000"/>
              </a:lnSpc>
              <a:spcAft>
                <a:spcPts val="600"/>
              </a:spcAft>
            </a:pPr>
            <a:r>
              <a:rPr lang="en-US"/>
              <a:t>www.anubhavtrainings.com</a:t>
            </a:r>
          </a:p>
        </p:txBody>
      </p:sp>
      <p:sp>
        <p:nvSpPr>
          <p:cNvPr id="4" name="Slide Number Placeholder 3">
            <a:extLst>
              <a:ext uri="{FF2B5EF4-FFF2-40B4-BE49-F238E27FC236}">
                <a16:creationId xmlns:a16="http://schemas.microsoft.com/office/drawing/2014/main" id="{B41D26CC-B899-0457-9164-2692EBC81C4A}"/>
              </a:ext>
            </a:extLst>
          </p:cNvPr>
          <p:cNvSpPr>
            <a:spLocks noGrp="1"/>
          </p:cNvSpPr>
          <p:nvPr>
            <p:ph type="sldNum" sz="quarter" idx="12"/>
          </p:nvPr>
        </p:nvSpPr>
        <p:spPr>
          <a:xfrm>
            <a:off x="457200" y="4767263"/>
            <a:ext cx="2133600" cy="273844"/>
          </a:xfrm>
        </p:spPr>
        <p:txBody>
          <a:bodyPr anchor="ctr">
            <a:normAutofit/>
          </a:bodyPr>
          <a:lstStyle/>
          <a:p>
            <a:pPr>
              <a:lnSpc>
                <a:spcPct val="90000"/>
              </a:lnSpc>
              <a:spcAft>
                <a:spcPts val="600"/>
              </a:spcAft>
            </a:pPr>
            <a:fld id="{B6F15528-21DE-4FAA-801E-634DDDAF4B2B}" type="slidenum">
              <a:rPr lang="en-US" smtClean="0"/>
              <a:pPr>
                <a:lnSpc>
                  <a:spcPct val="90000"/>
                </a:lnSpc>
                <a:spcAft>
                  <a:spcPts val="600"/>
                </a:spcAft>
              </a:pPr>
              <a:t>12</a:t>
            </a:fld>
            <a:endParaRPr lang="en-US"/>
          </a:p>
        </p:txBody>
      </p:sp>
      <p:sp>
        <p:nvSpPr>
          <p:cNvPr id="2057" name="Title 4">
            <a:extLst>
              <a:ext uri="{FF2B5EF4-FFF2-40B4-BE49-F238E27FC236}">
                <a16:creationId xmlns:a16="http://schemas.microsoft.com/office/drawing/2014/main" id="{AACA3318-ABA3-C55F-FC09-CEE86E9838D2}"/>
              </a:ext>
            </a:extLst>
          </p:cNvPr>
          <p:cNvSpPr>
            <a:spLocks noGrp="1"/>
          </p:cNvSpPr>
          <p:nvPr>
            <p:ph type="title"/>
          </p:nvPr>
        </p:nvSpPr>
        <p:spPr>
          <a:xfrm>
            <a:off x="457200" y="438150"/>
            <a:ext cx="8229600" cy="533401"/>
          </a:xfrm>
        </p:spPr>
        <p:txBody>
          <a:bodyPr/>
          <a:lstStyle/>
          <a:p>
            <a:r>
              <a:rPr lang="en-US" dirty="0">
                <a:latin typeface="Cooper Black" panose="0208090404030B020404" pitchFamily="18" charset="0"/>
              </a:rPr>
              <a:t>What is fusion Team?</a:t>
            </a:r>
          </a:p>
        </p:txBody>
      </p:sp>
      <p:pic>
        <p:nvPicPr>
          <p:cNvPr id="2" name="Picture 2" descr="A diagram of a company's company's company's company's company's company's company's company's company's company's company's company'&#10;&#10;Description automatically generated">
            <a:extLst>
              <a:ext uri="{FF2B5EF4-FFF2-40B4-BE49-F238E27FC236}">
                <a16:creationId xmlns:a16="http://schemas.microsoft.com/office/drawing/2014/main" id="{C77AC5DC-B5C3-7973-DE5B-EDDA3B490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926" t="21734"/>
          <a:stretch/>
        </p:blipFill>
        <p:spPr bwMode="auto">
          <a:xfrm>
            <a:off x="4800600" y="971549"/>
            <a:ext cx="4038600" cy="3623073"/>
          </a:xfrm>
          <a:prstGeom prst="rect">
            <a:avLst/>
          </a:prstGeom>
          <a:solidFill>
            <a:srgbClr val="FFFFFF"/>
          </a:solidFill>
        </p:spPr>
      </p:pic>
    </p:spTree>
    <p:extLst>
      <p:ext uri="{BB962C8B-B14F-4D97-AF65-F5344CB8AC3E}">
        <p14:creationId xmlns:p14="http://schemas.microsoft.com/office/powerpoint/2010/main" val="271656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6E8A3-9F74-A7C0-0087-DDBF9527FEC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26A3DC-05DA-339D-BDEF-843C03B86D3B}"/>
              </a:ext>
            </a:extLst>
          </p:cNvPr>
          <p:cNvSpPr>
            <a:spLocks noGrp="1"/>
          </p:cNvSpPr>
          <p:nvPr>
            <p:ph type="ftr" sz="quarter" idx="11"/>
          </p:nvPr>
        </p:nvSpPr>
        <p:spPr>
          <a:xfrm>
            <a:off x="3124200" y="4767263"/>
            <a:ext cx="2895600" cy="273844"/>
          </a:xfrm>
        </p:spPr>
        <p:txBody>
          <a:bodyPr anchor="ctr">
            <a:normAutofit/>
          </a:bodyPr>
          <a:lstStyle/>
          <a:p>
            <a:pPr>
              <a:lnSpc>
                <a:spcPct val="90000"/>
              </a:lnSpc>
              <a:spcAft>
                <a:spcPts val="600"/>
              </a:spcAft>
            </a:pPr>
            <a:r>
              <a:rPr lang="en-US" dirty="0"/>
              <a:t>www.anubhavtrainings.com</a:t>
            </a:r>
            <a:endParaRPr lang="en-US"/>
          </a:p>
        </p:txBody>
      </p:sp>
      <p:sp>
        <p:nvSpPr>
          <p:cNvPr id="4" name="Slide Number Placeholder 3">
            <a:extLst>
              <a:ext uri="{FF2B5EF4-FFF2-40B4-BE49-F238E27FC236}">
                <a16:creationId xmlns:a16="http://schemas.microsoft.com/office/drawing/2014/main" id="{4FAA0FF4-F89E-EA49-B96B-17FE1C3100BC}"/>
              </a:ext>
            </a:extLst>
          </p:cNvPr>
          <p:cNvSpPr>
            <a:spLocks noGrp="1"/>
          </p:cNvSpPr>
          <p:nvPr>
            <p:ph type="sldNum" sz="quarter" idx="12"/>
          </p:nvPr>
        </p:nvSpPr>
        <p:spPr>
          <a:xfrm>
            <a:off x="457200" y="4767263"/>
            <a:ext cx="2133600" cy="273844"/>
          </a:xfrm>
        </p:spPr>
        <p:txBody>
          <a:bodyPr anchor="ctr">
            <a:normAutofit/>
          </a:bodyPr>
          <a:lstStyle/>
          <a:p>
            <a:pPr>
              <a:lnSpc>
                <a:spcPct val="90000"/>
              </a:lnSpc>
              <a:spcAft>
                <a:spcPts val="600"/>
              </a:spcAft>
            </a:pPr>
            <a:fld id="{B6F15528-21DE-4FAA-801E-634DDDAF4B2B}" type="slidenum">
              <a:rPr lang="en-US" smtClean="0"/>
              <a:pPr>
                <a:lnSpc>
                  <a:spcPct val="90000"/>
                </a:lnSpc>
                <a:spcAft>
                  <a:spcPts val="600"/>
                </a:spcAft>
              </a:pPr>
              <a:t>13</a:t>
            </a:fld>
            <a:endParaRPr lang="en-US"/>
          </a:p>
        </p:txBody>
      </p:sp>
      <p:sp>
        <p:nvSpPr>
          <p:cNvPr id="3079" name="Title 4">
            <a:extLst>
              <a:ext uri="{FF2B5EF4-FFF2-40B4-BE49-F238E27FC236}">
                <a16:creationId xmlns:a16="http://schemas.microsoft.com/office/drawing/2014/main" id="{0531F886-6E8F-3157-6960-F972DB255F43}"/>
              </a:ext>
            </a:extLst>
          </p:cNvPr>
          <p:cNvSpPr>
            <a:spLocks noGrp="1"/>
          </p:cNvSpPr>
          <p:nvPr>
            <p:ph type="title"/>
          </p:nvPr>
        </p:nvSpPr>
        <p:spPr>
          <a:xfrm>
            <a:off x="457200" y="438150"/>
            <a:ext cx="8229600" cy="533401"/>
          </a:xfrm>
        </p:spPr>
        <p:txBody>
          <a:bodyPr/>
          <a:lstStyle/>
          <a:p>
            <a:r>
              <a:rPr lang="en-US" dirty="0">
                <a:latin typeface="Cooper Black" panose="0208090404030B020404" pitchFamily="18" charset="0"/>
              </a:rPr>
              <a:t>Key role of professional developers?</a:t>
            </a:r>
          </a:p>
        </p:txBody>
      </p:sp>
      <p:pic>
        <p:nvPicPr>
          <p:cNvPr id="3076" name="Picture 4">
            <a:extLst>
              <a:ext uri="{FF2B5EF4-FFF2-40B4-BE49-F238E27FC236}">
                <a16:creationId xmlns:a16="http://schemas.microsoft.com/office/drawing/2014/main" id="{2D72A61C-CB71-687B-82E2-BE785A0BD7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203" r="53017"/>
          <a:stretch/>
        </p:blipFill>
        <p:spPr bwMode="auto">
          <a:xfrm>
            <a:off x="453045" y="1071564"/>
            <a:ext cx="3814156" cy="372929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C5FABE37-2258-C38A-D8F1-21AA0AE265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983" t="14203"/>
          <a:stretch/>
        </p:blipFill>
        <p:spPr bwMode="auto">
          <a:xfrm>
            <a:off x="4495800" y="1071564"/>
            <a:ext cx="4304039" cy="372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4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1000"/>
                                        <p:tgtEl>
                                          <p:spTgt spid="3076"/>
                                        </p:tgtEl>
                                      </p:cBhvr>
                                    </p:animEffect>
                                    <p:anim calcmode="lin" valueType="num">
                                      <p:cBhvr>
                                        <p:cTn id="8" dur="1000" fill="hold"/>
                                        <p:tgtEl>
                                          <p:spTgt spid="3076"/>
                                        </p:tgtEl>
                                        <p:attrNameLst>
                                          <p:attrName>ppt_x</p:attrName>
                                        </p:attrNameLst>
                                      </p:cBhvr>
                                      <p:tavLst>
                                        <p:tav tm="0">
                                          <p:val>
                                            <p:strVal val="#ppt_x"/>
                                          </p:val>
                                        </p:tav>
                                        <p:tav tm="100000">
                                          <p:val>
                                            <p:strVal val="#ppt_x"/>
                                          </p:val>
                                        </p:tav>
                                      </p:tavLst>
                                    </p:anim>
                                    <p:anim calcmode="lin" valueType="num">
                                      <p:cBhvr>
                                        <p:cTn id="9"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BAB68-5FC2-14DE-8E6C-1434727C211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DABA5B4-EF5E-86D2-A2E3-3D235EE17AB2}"/>
              </a:ext>
            </a:extLst>
          </p:cNvPr>
          <p:cNvSpPr>
            <a:spLocks noGrp="1"/>
          </p:cNvSpPr>
          <p:nvPr>
            <p:ph type="title"/>
          </p:nvPr>
        </p:nvSpPr>
        <p:spPr>
          <a:xfrm>
            <a:off x="457201" y="819150"/>
            <a:ext cx="3008313" cy="871538"/>
          </a:xfrm>
        </p:spPr>
        <p:txBody>
          <a:bodyPr anchor="b">
            <a:normAutofit/>
          </a:bodyPr>
          <a:lstStyle/>
          <a:p>
            <a:r>
              <a:rPr lang="en-US" b="1" kern="1200" dirty="0">
                <a:latin typeface="Arial" pitchFamily="34" charset="0"/>
                <a:ea typeface="+mj-ea"/>
                <a:cs typeface="Arial" pitchFamily="34" charset="0"/>
                <a:hlinkClick r:id="rId2"/>
              </a:rPr>
              <a:t>What is SAP Build?</a:t>
            </a:r>
            <a:endParaRPr lang="en-US" b="1" kern="1200" dirty="0">
              <a:latin typeface="Arial" pitchFamily="34" charset="0"/>
              <a:ea typeface="+mj-ea"/>
              <a:cs typeface="Arial" pitchFamily="34" charset="0"/>
            </a:endParaRPr>
          </a:p>
        </p:txBody>
      </p:sp>
      <p:pic>
        <p:nvPicPr>
          <p:cNvPr id="1026" name="Picture 2">
            <a:extLst>
              <a:ext uri="{FF2B5EF4-FFF2-40B4-BE49-F238E27FC236}">
                <a16:creationId xmlns:a16="http://schemas.microsoft.com/office/drawing/2014/main" id="{36FF75DD-F839-5B12-4F71-F93242EFE2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75050" y="1269207"/>
            <a:ext cx="5111750" cy="2875359"/>
          </a:xfrm>
          <a:prstGeom prst="rect">
            <a:avLst/>
          </a:prstGeom>
          <a:solidFill>
            <a:srgbClr val="FFFFFF"/>
          </a:solidFill>
        </p:spPr>
      </p:pic>
      <p:sp>
        <p:nvSpPr>
          <p:cNvPr id="6" name="TextBox 5">
            <a:extLst>
              <a:ext uri="{FF2B5EF4-FFF2-40B4-BE49-F238E27FC236}">
                <a16:creationId xmlns:a16="http://schemas.microsoft.com/office/drawing/2014/main" id="{1F3165B0-26D5-F09C-1C44-B710C15C84DE}"/>
              </a:ext>
            </a:extLst>
          </p:cNvPr>
          <p:cNvSpPr txBox="1"/>
          <p:nvPr/>
        </p:nvSpPr>
        <p:spPr>
          <a:xfrm>
            <a:off x="457201" y="1733550"/>
            <a:ext cx="3008313" cy="2861073"/>
          </a:xfrm>
          <a:prstGeom prst="rect">
            <a:avLst/>
          </a:prstGeom>
        </p:spPr>
        <p:txBody>
          <a:bodyPr vert="horz" lIns="91440" tIns="45720" rIns="91440" bIns="45720" rtlCol="0">
            <a:normAutofit/>
          </a:bodyPr>
          <a:lstStyle/>
          <a:p>
            <a:pPr>
              <a:spcBef>
                <a:spcPct val="20000"/>
              </a:spcBef>
            </a:pPr>
            <a:r>
              <a:rPr lang="en-US" sz="1400" b="0" i="0" kern="1200" dirty="0">
                <a:effectLst/>
                <a:latin typeface="+mn-lt"/>
                <a:ea typeface="+mn-ea"/>
                <a:cs typeface="+mn-cs"/>
              </a:rPr>
              <a:t>SAP Build is a user-friendly low-code/no-code platform within the SAP Business Technology Platform (SAP BTP), designed to empower users to create, customize, and enhance applications, automate workflows, and build business sites without the need for advanced coding skills. It includes three primary components:</a:t>
            </a:r>
            <a:endParaRPr lang="en-US" sz="1400" kern="1200" dirty="0">
              <a:latin typeface="+mn-lt"/>
              <a:ea typeface="+mn-ea"/>
              <a:cs typeface="+mn-cs"/>
            </a:endParaRPr>
          </a:p>
        </p:txBody>
      </p:sp>
      <p:sp>
        <p:nvSpPr>
          <p:cNvPr id="3" name="Footer Placeholder 2">
            <a:extLst>
              <a:ext uri="{FF2B5EF4-FFF2-40B4-BE49-F238E27FC236}">
                <a16:creationId xmlns:a16="http://schemas.microsoft.com/office/drawing/2014/main" id="{6578A131-FA27-9248-F207-3AAD054D9FBA}"/>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5B505CC5-8DCC-CA30-9D2C-E6689D7FA228}"/>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14</a:t>
            </a:fld>
            <a:endParaRPr lang="en-US"/>
          </a:p>
        </p:txBody>
      </p:sp>
    </p:spTree>
    <p:extLst>
      <p:ext uri="{BB962C8B-B14F-4D97-AF65-F5344CB8AC3E}">
        <p14:creationId xmlns:p14="http://schemas.microsoft.com/office/powerpoint/2010/main" val="163759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1000"/>
                                        <p:tgtEl>
                                          <p:spTgt spid="1026"/>
                                        </p:tgtEl>
                                      </p:cBhvr>
                                    </p:animEffect>
                                    <p:anim calcmode="lin" valueType="num">
                                      <p:cBhvr>
                                        <p:cTn id="20" dur="1000" fill="hold"/>
                                        <p:tgtEl>
                                          <p:spTgt spid="1026"/>
                                        </p:tgtEl>
                                        <p:attrNameLst>
                                          <p:attrName>ppt_x</p:attrName>
                                        </p:attrNameLst>
                                      </p:cBhvr>
                                      <p:tavLst>
                                        <p:tav tm="0">
                                          <p:val>
                                            <p:strVal val="#ppt_x"/>
                                          </p:val>
                                        </p:tav>
                                        <p:tav tm="100000">
                                          <p:val>
                                            <p:strVal val="#ppt_x"/>
                                          </p:val>
                                        </p:tav>
                                      </p:tavLst>
                                    </p:anim>
                                    <p:anim calcmode="lin" valueType="num">
                                      <p:cBhvr>
                                        <p:cTn id="2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www.anubhavtrainings.com</a:t>
            </a:r>
          </a:p>
        </p:txBody>
      </p:sp>
      <p:sp>
        <p:nvSpPr>
          <p:cNvPr id="10" name="Slide Number Placeholder 9"/>
          <p:cNvSpPr>
            <a:spLocks noGrp="1"/>
          </p:cNvSpPr>
          <p:nvPr>
            <p:ph type="sldNum" sz="quarter" idx="12"/>
          </p:nvPr>
        </p:nvSpPr>
        <p:spPr>
          <a:xfrm>
            <a:off x="152400" y="4781550"/>
            <a:ext cx="228600" cy="273844"/>
          </a:xfrm>
        </p:spPr>
        <p:txBody>
          <a:bodyPr/>
          <a:lstStyle/>
          <a:p>
            <a:fld id="{B6F15528-21DE-4FAA-801E-634DDDAF4B2B}" type="slidenum">
              <a:rPr lang="en-US" smtClean="0"/>
              <a:pPr/>
              <a:t>15</a:t>
            </a:fld>
            <a:endParaRPr lang="en-US"/>
          </a:p>
        </p:txBody>
      </p:sp>
      <p:sp>
        <p:nvSpPr>
          <p:cNvPr id="4" name="Title 3"/>
          <p:cNvSpPr>
            <a:spLocks noGrp="1"/>
          </p:cNvSpPr>
          <p:nvPr>
            <p:ph type="title"/>
          </p:nvPr>
        </p:nvSpPr>
        <p:spPr/>
        <p:txBody>
          <a:bodyPr/>
          <a:lstStyle/>
          <a:p>
            <a:r>
              <a:rPr lang="en-US"/>
              <a:t>Timeline</a:t>
            </a:r>
            <a:endParaRPr lang="en-US" dirty="0"/>
          </a:p>
        </p:txBody>
      </p:sp>
      <p:grpSp>
        <p:nvGrpSpPr>
          <p:cNvPr id="60" name="Group 59"/>
          <p:cNvGrpSpPr/>
          <p:nvPr/>
        </p:nvGrpSpPr>
        <p:grpSpPr>
          <a:xfrm>
            <a:off x="976602" y="1323975"/>
            <a:ext cx="7176798" cy="2876729"/>
            <a:chOff x="976602" y="1323975"/>
            <a:chExt cx="7176798" cy="2876729"/>
          </a:xfrm>
        </p:grpSpPr>
        <p:cxnSp>
          <p:nvCxnSpPr>
            <p:cNvPr id="28" name="Straight Connector 27"/>
            <p:cNvCxnSpPr/>
            <p:nvPr/>
          </p:nvCxnSpPr>
          <p:spPr>
            <a:xfrm>
              <a:off x="1085850" y="2771775"/>
              <a:ext cx="69723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1419225" y="1485900"/>
              <a:ext cx="666750" cy="66675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2828925" y="3390900"/>
              <a:ext cx="666750" cy="66675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238625" y="1476375"/>
              <a:ext cx="666750" cy="66675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058025" y="1476375"/>
              <a:ext cx="666750" cy="66675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676400" y="2695575"/>
              <a:ext cx="152400" cy="15240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086100" y="2695575"/>
              <a:ext cx="152400" cy="15240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495800" y="2695575"/>
              <a:ext cx="152400" cy="15240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905500" y="2695575"/>
              <a:ext cx="152400" cy="15240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315200" y="2695575"/>
              <a:ext cx="152400" cy="15240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976602" y="3064639"/>
              <a:ext cx="1524000" cy="1031051"/>
            </a:xfrm>
            <a:prstGeom prst="rect">
              <a:avLst/>
            </a:prstGeom>
            <a:noFill/>
          </p:spPr>
          <p:txBody>
            <a:bodyPr wrap="square" rtlCol="0">
              <a:spAutoFit/>
            </a:bodyPr>
            <a:lstStyle/>
            <a:p>
              <a:pPr algn="ctr">
                <a:lnSpc>
                  <a:spcPct val="200000"/>
                </a:lnSpc>
              </a:pPr>
              <a:r>
                <a:rPr lang="en-US" sz="1400" dirty="0">
                  <a:solidFill>
                    <a:schemeClr val="bg1">
                      <a:lumMod val="50000"/>
                    </a:schemeClr>
                  </a:solidFill>
                  <a:latin typeface="Arial" pitchFamily="34" charset="0"/>
                  <a:cs typeface="Arial" pitchFamily="34" charset="0"/>
                </a:rPr>
                <a:t>ECC Workflow</a:t>
              </a:r>
              <a:endParaRPr lang="en-US" sz="1200" dirty="0">
                <a:solidFill>
                  <a:schemeClr val="bg1">
                    <a:lumMod val="50000"/>
                  </a:schemeClr>
                </a:solidFill>
                <a:latin typeface="Arial" pitchFamily="34" charset="0"/>
                <a:cs typeface="Arial" pitchFamily="34" charset="0"/>
              </a:endParaRPr>
            </a:p>
            <a:p>
              <a:pPr algn="ctr"/>
              <a:r>
                <a:rPr lang="en-US" sz="1100" dirty="0">
                  <a:solidFill>
                    <a:schemeClr val="bg1">
                      <a:lumMod val="50000"/>
                    </a:schemeClr>
                  </a:solidFill>
                  <a:latin typeface="Arial" pitchFamily="34" charset="0"/>
                  <a:cs typeface="Arial" pitchFamily="34" charset="0"/>
                </a:rPr>
                <a:t>Classic workflows to orchestrate business process</a:t>
              </a:r>
            </a:p>
          </p:txBody>
        </p:sp>
        <p:sp>
          <p:nvSpPr>
            <p:cNvPr id="42" name="TextBox 41"/>
            <p:cNvSpPr txBox="1"/>
            <p:nvPr/>
          </p:nvSpPr>
          <p:spPr>
            <a:xfrm>
              <a:off x="2443960" y="1334866"/>
              <a:ext cx="1524000" cy="1031051"/>
            </a:xfrm>
            <a:prstGeom prst="rect">
              <a:avLst/>
            </a:prstGeom>
            <a:noFill/>
          </p:spPr>
          <p:txBody>
            <a:bodyPr wrap="square" rtlCol="0">
              <a:spAutoFit/>
            </a:bodyPr>
            <a:lstStyle/>
            <a:p>
              <a:pPr algn="ctr">
                <a:lnSpc>
                  <a:spcPct val="200000"/>
                </a:lnSpc>
              </a:pPr>
              <a:r>
                <a:rPr lang="en-US" sz="1400" dirty="0">
                  <a:solidFill>
                    <a:schemeClr val="bg1">
                      <a:lumMod val="50000"/>
                    </a:schemeClr>
                  </a:solidFill>
                  <a:latin typeface="Arial" pitchFamily="34" charset="0"/>
                  <a:cs typeface="Arial" pitchFamily="34" charset="0"/>
                </a:rPr>
                <a:t>BRF +</a:t>
              </a:r>
              <a:endParaRPr lang="en-US" sz="1200" dirty="0">
                <a:solidFill>
                  <a:schemeClr val="bg1">
                    <a:lumMod val="50000"/>
                  </a:schemeClr>
                </a:solidFill>
                <a:latin typeface="Arial" pitchFamily="34" charset="0"/>
                <a:cs typeface="Arial" pitchFamily="34" charset="0"/>
              </a:endParaRPr>
            </a:p>
            <a:p>
              <a:pPr algn="ctr"/>
              <a:r>
                <a:rPr lang="en-US" sz="1100" dirty="0">
                  <a:solidFill>
                    <a:schemeClr val="bg1">
                      <a:lumMod val="50000"/>
                    </a:schemeClr>
                  </a:solidFill>
                  <a:latin typeface="Arial" pitchFamily="34" charset="0"/>
                  <a:cs typeface="Arial" pitchFamily="34" charset="0"/>
                </a:rPr>
                <a:t>A </a:t>
              </a:r>
              <a:r>
                <a:rPr lang="en-US" sz="1100" dirty="0" err="1">
                  <a:solidFill>
                    <a:schemeClr val="bg1">
                      <a:lumMod val="50000"/>
                    </a:schemeClr>
                  </a:solidFill>
                  <a:latin typeface="Arial" pitchFamily="34" charset="0"/>
                  <a:cs typeface="Arial" pitchFamily="34" charset="0"/>
                </a:rPr>
                <a:t>webdynpro</a:t>
              </a:r>
              <a:r>
                <a:rPr lang="en-US" sz="1100" dirty="0">
                  <a:solidFill>
                    <a:schemeClr val="bg1">
                      <a:lumMod val="50000"/>
                    </a:schemeClr>
                  </a:solidFill>
                  <a:latin typeface="Arial" pitchFamily="34" charset="0"/>
                  <a:cs typeface="Arial" pitchFamily="34" charset="0"/>
                </a:rPr>
                <a:t> based rule management application in ERP</a:t>
              </a:r>
            </a:p>
          </p:txBody>
        </p:sp>
        <p:cxnSp>
          <p:nvCxnSpPr>
            <p:cNvPr id="44" name="Straight Connector 43"/>
            <p:cNvCxnSpPr/>
            <p:nvPr/>
          </p:nvCxnSpPr>
          <p:spPr>
            <a:xfrm rot="5400000">
              <a:off x="1519238" y="2424112"/>
              <a:ext cx="46672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4338640" y="2424113"/>
              <a:ext cx="466725" cy="1588"/>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457325" y="1666875"/>
              <a:ext cx="582211" cy="307777"/>
            </a:xfrm>
            <a:prstGeom prst="rect">
              <a:avLst/>
            </a:prstGeom>
            <a:noFill/>
          </p:spPr>
          <p:txBody>
            <a:bodyPr wrap="none" rtlCol="0">
              <a:spAutoFit/>
            </a:bodyPr>
            <a:lstStyle/>
            <a:p>
              <a:pPr algn="ctr"/>
              <a:r>
                <a:rPr lang="en-US" sz="1400" dirty="0">
                  <a:solidFill>
                    <a:schemeClr val="bg1"/>
                  </a:solidFill>
                  <a:latin typeface="Arial" pitchFamily="34" charset="0"/>
                  <a:cs typeface="Arial" pitchFamily="34" charset="0"/>
                </a:rPr>
                <a:t>2000</a:t>
              </a:r>
            </a:p>
          </p:txBody>
        </p:sp>
        <p:sp>
          <p:nvSpPr>
            <p:cNvPr id="47" name="TextBox 46"/>
            <p:cNvSpPr txBox="1"/>
            <p:nvPr/>
          </p:nvSpPr>
          <p:spPr>
            <a:xfrm>
              <a:off x="4286250" y="1666875"/>
              <a:ext cx="582211" cy="307777"/>
            </a:xfrm>
            <a:prstGeom prst="rect">
              <a:avLst/>
            </a:prstGeom>
            <a:noFill/>
          </p:spPr>
          <p:txBody>
            <a:bodyPr wrap="none" rtlCol="0">
              <a:spAutoFit/>
            </a:bodyPr>
            <a:lstStyle/>
            <a:p>
              <a:pPr algn="ctr"/>
              <a:r>
                <a:rPr lang="en-US" sz="1400" dirty="0">
                  <a:solidFill>
                    <a:schemeClr val="bg1"/>
                  </a:solidFill>
                  <a:latin typeface="Arial" pitchFamily="34" charset="0"/>
                  <a:cs typeface="Arial" pitchFamily="34" charset="0"/>
                </a:rPr>
                <a:t>2019</a:t>
              </a:r>
            </a:p>
          </p:txBody>
        </p:sp>
        <p:sp>
          <p:nvSpPr>
            <p:cNvPr id="48" name="TextBox 47"/>
            <p:cNvSpPr txBox="1"/>
            <p:nvPr/>
          </p:nvSpPr>
          <p:spPr>
            <a:xfrm>
              <a:off x="7096125" y="1666875"/>
              <a:ext cx="582211" cy="307777"/>
            </a:xfrm>
            <a:prstGeom prst="rect">
              <a:avLst/>
            </a:prstGeom>
            <a:noFill/>
          </p:spPr>
          <p:txBody>
            <a:bodyPr wrap="none" rtlCol="0">
              <a:spAutoFit/>
            </a:bodyPr>
            <a:lstStyle/>
            <a:p>
              <a:pPr algn="ctr"/>
              <a:r>
                <a:rPr lang="en-US" sz="1400" dirty="0">
                  <a:solidFill>
                    <a:schemeClr val="bg1"/>
                  </a:solidFill>
                  <a:latin typeface="Arial" pitchFamily="34" charset="0"/>
                  <a:cs typeface="Arial" pitchFamily="34" charset="0"/>
                </a:rPr>
                <a:t>2022</a:t>
              </a:r>
            </a:p>
          </p:txBody>
        </p:sp>
        <p:cxnSp>
          <p:nvCxnSpPr>
            <p:cNvPr id="49" name="Straight Connector 48"/>
            <p:cNvCxnSpPr/>
            <p:nvPr/>
          </p:nvCxnSpPr>
          <p:spPr>
            <a:xfrm rot="5400000">
              <a:off x="7158042" y="2424114"/>
              <a:ext cx="46672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a:off x="2919413" y="3118644"/>
              <a:ext cx="466725" cy="1588"/>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2867025" y="3571875"/>
              <a:ext cx="582211" cy="307777"/>
            </a:xfrm>
            <a:prstGeom prst="rect">
              <a:avLst/>
            </a:prstGeom>
            <a:noFill/>
          </p:spPr>
          <p:txBody>
            <a:bodyPr wrap="none" rtlCol="0">
              <a:spAutoFit/>
            </a:bodyPr>
            <a:lstStyle/>
            <a:p>
              <a:pPr algn="ctr"/>
              <a:r>
                <a:rPr lang="en-US" sz="1400" dirty="0">
                  <a:solidFill>
                    <a:schemeClr val="bg1"/>
                  </a:solidFill>
                  <a:latin typeface="Arial" pitchFamily="34" charset="0"/>
                  <a:cs typeface="Arial" pitchFamily="34" charset="0"/>
                </a:rPr>
                <a:t>2006</a:t>
              </a:r>
            </a:p>
          </p:txBody>
        </p:sp>
        <p:sp>
          <p:nvSpPr>
            <p:cNvPr id="53" name="Oval 52"/>
            <p:cNvSpPr/>
            <p:nvPr/>
          </p:nvSpPr>
          <p:spPr>
            <a:xfrm>
              <a:off x="5648325" y="3390900"/>
              <a:ext cx="666750" cy="66675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p:nvPr/>
          </p:nvCxnSpPr>
          <p:spPr>
            <a:xfrm rot="5400000">
              <a:off x="5738813" y="3118644"/>
              <a:ext cx="466725" cy="1588"/>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686425" y="3571875"/>
              <a:ext cx="582211" cy="307777"/>
            </a:xfrm>
            <a:prstGeom prst="rect">
              <a:avLst/>
            </a:prstGeom>
            <a:noFill/>
          </p:spPr>
          <p:txBody>
            <a:bodyPr wrap="none" rtlCol="0">
              <a:spAutoFit/>
            </a:bodyPr>
            <a:lstStyle/>
            <a:p>
              <a:pPr algn="ctr"/>
              <a:r>
                <a:rPr lang="en-US" sz="1400" dirty="0">
                  <a:solidFill>
                    <a:schemeClr val="bg1"/>
                  </a:solidFill>
                  <a:latin typeface="Arial" pitchFamily="34" charset="0"/>
                  <a:cs typeface="Arial" pitchFamily="34" charset="0"/>
                </a:rPr>
                <a:t>2020</a:t>
              </a:r>
            </a:p>
          </p:txBody>
        </p:sp>
        <p:sp>
          <p:nvSpPr>
            <p:cNvPr id="56" name="TextBox 55"/>
            <p:cNvSpPr txBox="1"/>
            <p:nvPr/>
          </p:nvSpPr>
          <p:spPr>
            <a:xfrm>
              <a:off x="3467895" y="3064639"/>
              <a:ext cx="2110185" cy="861774"/>
            </a:xfrm>
            <a:prstGeom prst="rect">
              <a:avLst/>
            </a:prstGeom>
            <a:noFill/>
          </p:spPr>
          <p:txBody>
            <a:bodyPr wrap="square" rtlCol="0">
              <a:spAutoFit/>
            </a:bodyPr>
            <a:lstStyle/>
            <a:p>
              <a:pPr algn="ctr">
                <a:lnSpc>
                  <a:spcPct val="200000"/>
                </a:lnSpc>
              </a:pPr>
              <a:r>
                <a:rPr lang="en-US" sz="1400" dirty="0">
                  <a:solidFill>
                    <a:schemeClr val="bg1">
                      <a:lumMod val="50000"/>
                    </a:schemeClr>
                  </a:solidFill>
                  <a:latin typeface="Arial" pitchFamily="34" charset="0"/>
                  <a:cs typeface="Arial" pitchFamily="34" charset="0"/>
                </a:rPr>
                <a:t>BTP Cloud Workflow</a:t>
              </a:r>
              <a:endParaRPr lang="en-US" sz="1200" dirty="0">
                <a:solidFill>
                  <a:schemeClr val="bg1">
                    <a:lumMod val="50000"/>
                  </a:schemeClr>
                </a:solidFill>
                <a:latin typeface="Arial" pitchFamily="34" charset="0"/>
                <a:cs typeface="Arial" pitchFamily="34" charset="0"/>
              </a:endParaRPr>
            </a:p>
            <a:p>
              <a:pPr algn="ctr"/>
              <a:r>
                <a:rPr lang="en-US" sz="1100" dirty="0">
                  <a:solidFill>
                    <a:schemeClr val="bg1">
                      <a:lumMod val="50000"/>
                    </a:schemeClr>
                  </a:solidFill>
                  <a:latin typeface="Arial" pitchFamily="34" charset="0"/>
                  <a:cs typeface="Arial" pitchFamily="34" charset="0"/>
                </a:rPr>
                <a:t>SAP BTP based workflow modeling and execution</a:t>
              </a:r>
            </a:p>
          </p:txBody>
        </p:sp>
        <p:sp>
          <p:nvSpPr>
            <p:cNvPr id="57" name="TextBox 56"/>
            <p:cNvSpPr txBox="1"/>
            <p:nvPr/>
          </p:nvSpPr>
          <p:spPr>
            <a:xfrm>
              <a:off x="6629400" y="3000375"/>
              <a:ext cx="1524000" cy="1200329"/>
            </a:xfrm>
            <a:prstGeom prst="rect">
              <a:avLst/>
            </a:prstGeom>
            <a:noFill/>
          </p:spPr>
          <p:txBody>
            <a:bodyPr wrap="square" rtlCol="0">
              <a:spAutoFit/>
            </a:bodyPr>
            <a:lstStyle/>
            <a:p>
              <a:pPr algn="ctr">
                <a:lnSpc>
                  <a:spcPct val="200000"/>
                </a:lnSpc>
              </a:pPr>
              <a:r>
                <a:rPr lang="en-US" sz="1400" dirty="0">
                  <a:solidFill>
                    <a:schemeClr val="bg1">
                      <a:lumMod val="50000"/>
                    </a:schemeClr>
                  </a:solidFill>
                  <a:latin typeface="Arial" pitchFamily="34" charset="0"/>
                  <a:cs typeface="Arial" pitchFamily="34" charset="0"/>
                </a:rPr>
                <a:t>SAP Build</a:t>
              </a:r>
              <a:endParaRPr lang="en-US" sz="1200" dirty="0">
                <a:solidFill>
                  <a:schemeClr val="bg1">
                    <a:lumMod val="50000"/>
                  </a:schemeClr>
                </a:solidFill>
                <a:latin typeface="Arial" pitchFamily="34" charset="0"/>
                <a:cs typeface="Arial" pitchFamily="34" charset="0"/>
              </a:endParaRPr>
            </a:p>
            <a:p>
              <a:pPr algn="ctr"/>
              <a:r>
                <a:rPr lang="en-US" sz="1100" dirty="0">
                  <a:solidFill>
                    <a:schemeClr val="bg1">
                      <a:lumMod val="50000"/>
                    </a:schemeClr>
                  </a:solidFill>
                  <a:latin typeface="Arial" pitchFamily="34" charset="0"/>
                  <a:cs typeface="Arial" pitchFamily="34" charset="0"/>
                </a:rPr>
                <a:t>Build process automation combining iRPA and Cloud workflow</a:t>
              </a:r>
            </a:p>
          </p:txBody>
        </p:sp>
        <p:sp>
          <p:nvSpPr>
            <p:cNvPr id="58" name="TextBox 57"/>
            <p:cNvSpPr txBox="1"/>
            <p:nvPr/>
          </p:nvSpPr>
          <p:spPr>
            <a:xfrm>
              <a:off x="5219700" y="1323975"/>
              <a:ext cx="1524000" cy="1200329"/>
            </a:xfrm>
            <a:prstGeom prst="rect">
              <a:avLst/>
            </a:prstGeom>
            <a:noFill/>
          </p:spPr>
          <p:txBody>
            <a:bodyPr wrap="square" rtlCol="0">
              <a:spAutoFit/>
            </a:bodyPr>
            <a:lstStyle/>
            <a:p>
              <a:pPr algn="ctr">
                <a:lnSpc>
                  <a:spcPct val="200000"/>
                </a:lnSpc>
              </a:pPr>
              <a:r>
                <a:rPr lang="en-US" sz="1400" dirty="0">
                  <a:solidFill>
                    <a:schemeClr val="bg1">
                      <a:lumMod val="50000"/>
                    </a:schemeClr>
                  </a:solidFill>
                  <a:latin typeface="Arial" pitchFamily="34" charset="0"/>
                  <a:cs typeface="Arial" pitchFamily="34" charset="0"/>
                </a:rPr>
                <a:t>iRPA</a:t>
              </a:r>
              <a:endParaRPr lang="en-US" sz="1200" dirty="0">
                <a:solidFill>
                  <a:schemeClr val="bg1">
                    <a:lumMod val="50000"/>
                  </a:schemeClr>
                </a:solidFill>
                <a:latin typeface="Arial" pitchFamily="34" charset="0"/>
                <a:cs typeface="Arial" pitchFamily="34" charset="0"/>
              </a:endParaRPr>
            </a:p>
            <a:p>
              <a:pPr algn="ctr"/>
              <a:r>
                <a:rPr lang="en-US" sz="1100" dirty="0">
                  <a:solidFill>
                    <a:schemeClr val="bg1">
                      <a:lumMod val="50000"/>
                    </a:schemeClr>
                  </a:solidFill>
                  <a:latin typeface="Arial" pitchFamily="34" charset="0"/>
                  <a:cs typeface="Arial" pitchFamily="34" charset="0"/>
                </a:rPr>
                <a:t>Robotic process automation with desktop-based application</a:t>
              </a:r>
            </a:p>
          </p:txBody>
        </p:sp>
      </p:grpSp>
    </p:spTree>
    <p:extLst>
      <p:ext uri="{BB962C8B-B14F-4D97-AF65-F5344CB8AC3E}">
        <p14:creationId xmlns:p14="http://schemas.microsoft.com/office/powerpoint/2010/main" val="233267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F21ED3-353A-6D0C-0BD8-5F91E5C66007}"/>
              </a:ext>
            </a:extLst>
          </p:cNvPr>
          <p:cNvSpPr>
            <a:spLocks noGrp="1"/>
          </p:cNvSpPr>
          <p:nvPr>
            <p:ph type="ftr" sz="quarter" idx="11"/>
          </p:nvPr>
        </p:nvSpPr>
        <p:spPr/>
        <p:txBody>
          <a:bodyPr/>
          <a:lstStyle/>
          <a:p>
            <a:r>
              <a:rPr lang="en-US"/>
              <a:t>www.anubhavtrainings.com</a:t>
            </a:r>
            <a:endParaRPr lang="en-US" dirty="0"/>
          </a:p>
        </p:txBody>
      </p:sp>
      <p:sp>
        <p:nvSpPr>
          <p:cNvPr id="3" name="Slide Number Placeholder 2">
            <a:extLst>
              <a:ext uri="{FF2B5EF4-FFF2-40B4-BE49-F238E27FC236}">
                <a16:creationId xmlns:a16="http://schemas.microsoft.com/office/drawing/2014/main" id="{F6C2B81E-7681-2654-0EBF-267249150716}"/>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4" name="Title 3">
            <a:extLst>
              <a:ext uri="{FF2B5EF4-FFF2-40B4-BE49-F238E27FC236}">
                <a16:creationId xmlns:a16="http://schemas.microsoft.com/office/drawing/2014/main" id="{3FF64436-2F43-F950-147E-D085DF428132}"/>
              </a:ext>
            </a:extLst>
          </p:cNvPr>
          <p:cNvSpPr>
            <a:spLocks noGrp="1"/>
          </p:cNvSpPr>
          <p:nvPr>
            <p:ph type="title"/>
          </p:nvPr>
        </p:nvSpPr>
        <p:spPr/>
        <p:txBody>
          <a:bodyPr/>
          <a:lstStyle/>
          <a:p>
            <a:r>
              <a:rPr lang="en-IN" dirty="0"/>
              <a:t>What is SAP Build</a:t>
            </a:r>
          </a:p>
        </p:txBody>
      </p:sp>
      <p:pic>
        <p:nvPicPr>
          <p:cNvPr id="6" name="Picture 5">
            <a:extLst>
              <a:ext uri="{FF2B5EF4-FFF2-40B4-BE49-F238E27FC236}">
                <a16:creationId xmlns:a16="http://schemas.microsoft.com/office/drawing/2014/main" id="{12262289-2289-7C0B-846C-54CB9DB46751}"/>
              </a:ext>
            </a:extLst>
          </p:cNvPr>
          <p:cNvPicPr>
            <a:picLocks noChangeAspect="1"/>
          </p:cNvPicPr>
          <p:nvPr/>
        </p:nvPicPr>
        <p:blipFill>
          <a:blip r:embed="rId2"/>
          <a:srcRect t="15260"/>
          <a:stretch/>
        </p:blipFill>
        <p:spPr>
          <a:xfrm>
            <a:off x="762000" y="1123950"/>
            <a:ext cx="7463381" cy="3337591"/>
          </a:xfrm>
          <a:prstGeom prst="rect">
            <a:avLst/>
          </a:prstGeom>
        </p:spPr>
      </p:pic>
    </p:spTree>
    <p:extLst>
      <p:ext uri="{BB962C8B-B14F-4D97-AF65-F5344CB8AC3E}">
        <p14:creationId xmlns:p14="http://schemas.microsoft.com/office/powerpoint/2010/main" val="907971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8D3F9BD-4E27-6192-EB51-0968D95CF1E7}"/>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7FCAD42C-50B2-164A-AAAF-7E47D209AA25}"/>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17</a:t>
            </a:fld>
            <a:endParaRPr lang="en-US" dirty="0"/>
          </a:p>
        </p:txBody>
      </p:sp>
      <p:sp>
        <p:nvSpPr>
          <p:cNvPr id="5" name="Title 4">
            <a:extLst>
              <a:ext uri="{FF2B5EF4-FFF2-40B4-BE49-F238E27FC236}">
                <a16:creationId xmlns:a16="http://schemas.microsoft.com/office/drawing/2014/main" id="{B7055351-1DEC-8E55-15D8-AB8288783B4E}"/>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Key Capabilities</a:t>
            </a:r>
          </a:p>
        </p:txBody>
      </p:sp>
      <p:pic>
        <p:nvPicPr>
          <p:cNvPr id="6" name="Picture 5">
            <a:extLst>
              <a:ext uri="{FF2B5EF4-FFF2-40B4-BE49-F238E27FC236}">
                <a16:creationId xmlns:a16="http://schemas.microsoft.com/office/drawing/2014/main" id="{0EABB179-8105-F93A-0449-7DA2A72C5800}"/>
              </a:ext>
            </a:extLst>
          </p:cNvPr>
          <p:cNvPicPr>
            <a:picLocks noChangeAspect="1"/>
          </p:cNvPicPr>
          <p:nvPr/>
        </p:nvPicPr>
        <p:blipFill>
          <a:blip r:embed="rId2"/>
          <a:srcRect t="21351"/>
          <a:stretch/>
        </p:blipFill>
        <p:spPr>
          <a:xfrm>
            <a:off x="228600" y="1200150"/>
            <a:ext cx="8686800" cy="3378421"/>
          </a:xfrm>
          <a:prstGeom prst="rect">
            <a:avLst/>
          </a:prstGeom>
        </p:spPr>
      </p:pic>
    </p:spTree>
    <p:extLst>
      <p:ext uri="{BB962C8B-B14F-4D97-AF65-F5344CB8AC3E}">
        <p14:creationId xmlns:p14="http://schemas.microsoft.com/office/powerpoint/2010/main" val="393591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2F5D4-BB09-A682-378C-98AC7EDEF26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BB3335-BF05-D02B-DC9C-E64C4DB55D03}"/>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44B3C5AC-BE0B-1738-31D6-CE1994652733}"/>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18</a:t>
            </a:fld>
            <a:endParaRPr lang="en-US" dirty="0"/>
          </a:p>
        </p:txBody>
      </p:sp>
      <p:sp>
        <p:nvSpPr>
          <p:cNvPr id="5" name="Title 4">
            <a:extLst>
              <a:ext uri="{FF2B5EF4-FFF2-40B4-BE49-F238E27FC236}">
                <a16:creationId xmlns:a16="http://schemas.microsoft.com/office/drawing/2014/main" id="{1C904701-5D28-CDDE-8638-2ECBBCBE0A7D}"/>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SAP Build Offerings?</a:t>
            </a:r>
          </a:p>
        </p:txBody>
      </p:sp>
      <p:sp>
        <p:nvSpPr>
          <p:cNvPr id="7" name="Rectangle 6">
            <a:extLst>
              <a:ext uri="{FF2B5EF4-FFF2-40B4-BE49-F238E27FC236}">
                <a16:creationId xmlns:a16="http://schemas.microsoft.com/office/drawing/2014/main" id="{2D4645BB-3A2A-F65C-F16C-5940DC1FF1FE}"/>
              </a:ext>
            </a:extLst>
          </p:cNvPr>
          <p:cNvSpPr/>
          <p:nvPr/>
        </p:nvSpPr>
        <p:spPr>
          <a:xfrm>
            <a:off x="76200" y="819150"/>
            <a:ext cx="2626588" cy="4114800"/>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148CD1E-E062-8D8D-4F27-3A1302208063}"/>
              </a:ext>
            </a:extLst>
          </p:cNvPr>
          <p:cNvSpPr/>
          <p:nvPr/>
        </p:nvSpPr>
        <p:spPr>
          <a:xfrm>
            <a:off x="3240812" y="819150"/>
            <a:ext cx="2626588" cy="4114800"/>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2B9D0C5-DC7A-6F07-2053-4020B337752C}"/>
              </a:ext>
            </a:extLst>
          </p:cNvPr>
          <p:cNvSpPr/>
          <p:nvPr/>
        </p:nvSpPr>
        <p:spPr>
          <a:xfrm>
            <a:off x="6405425" y="819150"/>
            <a:ext cx="2626588" cy="4114800"/>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C737550D-FF4D-9586-2DA4-4BAF4E2094D9}"/>
              </a:ext>
            </a:extLst>
          </p:cNvPr>
          <p:cNvGrpSpPr/>
          <p:nvPr/>
        </p:nvGrpSpPr>
        <p:grpSpPr>
          <a:xfrm>
            <a:off x="1100007" y="819150"/>
            <a:ext cx="891401" cy="1041279"/>
            <a:chOff x="7264401" y="465138"/>
            <a:chExt cx="781050" cy="1000125"/>
          </a:xfrm>
          <a:solidFill>
            <a:schemeClr val="bg1"/>
          </a:solidFill>
        </p:grpSpPr>
        <p:sp>
          <p:nvSpPr>
            <p:cNvPr id="11" name="Freeform 7">
              <a:extLst>
                <a:ext uri="{FF2B5EF4-FFF2-40B4-BE49-F238E27FC236}">
                  <a16:creationId xmlns:a16="http://schemas.microsoft.com/office/drawing/2014/main" id="{143E7C46-73F4-B4E0-2F4D-459A11BFCE33}"/>
                </a:ext>
              </a:extLst>
            </p:cNvPr>
            <p:cNvSpPr>
              <a:spLocks noEditPoints="1"/>
            </p:cNvSpPr>
            <p:nvPr/>
          </p:nvSpPr>
          <p:spPr bwMode="auto">
            <a:xfrm>
              <a:off x="7264401" y="465138"/>
              <a:ext cx="781050" cy="1000125"/>
            </a:xfrm>
            <a:custGeom>
              <a:avLst/>
              <a:gdLst>
                <a:gd name="T0" fmla="*/ 443 w 459"/>
                <a:gd name="T1" fmla="*/ 35 h 587"/>
                <a:gd name="T2" fmla="*/ 358 w 459"/>
                <a:gd name="T3" fmla="*/ 121 h 587"/>
                <a:gd name="T4" fmla="*/ 353 w 459"/>
                <a:gd name="T5" fmla="*/ 154 h 587"/>
                <a:gd name="T6" fmla="*/ 327 w 459"/>
                <a:gd name="T7" fmla="*/ 192 h 587"/>
                <a:gd name="T8" fmla="*/ 323 w 459"/>
                <a:gd name="T9" fmla="*/ 211 h 587"/>
                <a:gd name="T10" fmla="*/ 231 w 459"/>
                <a:gd name="T11" fmla="*/ 349 h 587"/>
                <a:gd name="T12" fmla="*/ 227 w 459"/>
                <a:gd name="T13" fmla="*/ 340 h 587"/>
                <a:gd name="T14" fmla="*/ 249 w 459"/>
                <a:gd name="T15" fmla="*/ 291 h 587"/>
                <a:gd name="T16" fmla="*/ 250 w 459"/>
                <a:gd name="T17" fmla="*/ 291 h 587"/>
                <a:gd name="T18" fmla="*/ 280 w 459"/>
                <a:gd name="T19" fmla="*/ 247 h 587"/>
                <a:gd name="T20" fmla="*/ 239 w 459"/>
                <a:gd name="T21" fmla="*/ 191 h 587"/>
                <a:gd name="T22" fmla="*/ 2 w 459"/>
                <a:gd name="T23" fmla="*/ 371 h 587"/>
                <a:gd name="T24" fmla="*/ 350 w 459"/>
                <a:gd name="T25" fmla="*/ 284 h 587"/>
                <a:gd name="T26" fmla="*/ 334 w 459"/>
                <a:gd name="T27" fmla="*/ 248 h 587"/>
                <a:gd name="T28" fmla="*/ 348 w 459"/>
                <a:gd name="T29" fmla="*/ 229 h 587"/>
                <a:gd name="T30" fmla="*/ 365 w 459"/>
                <a:gd name="T31" fmla="*/ 219 h 587"/>
                <a:gd name="T32" fmla="*/ 392 w 459"/>
                <a:gd name="T33" fmla="*/ 181 h 587"/>
                <a:gd name="T34" fmla="*/ 421 w 459"/>
                <a:gd name="T35" fmla="*/ 165 h 587"/>
                <a:gd name="T36" fmla="*/ 443 w 459"/>
                <a:gd name="T37" fmla="*/ 35 h 587"/>
                <a:gd name="T38" fmla="*/ 81 w 459"/>
                <a:gd name="T39" fmla="*/ 404 h 587"/>
                <a:gd name="T40" fmla="*/ 52 w 459"/>
                <a:gd name="T41" fmla="*/ 392 h 587"/>
                <a:gd name="T42" fmla="*/ 63 w 459"/>
                <a:gd name="T43" fmla="*/ 363 h 587"/>
                <a:gd name="T44" fmla="*/ 93 w 459"/>
                <a:gd name="T45" fmla="*/ 374 h 587"/>
                <a:gd name="T46" fmla="*/ 81 w 459"/>
                <a:gd name="T47" fmla="*/ 404 h 587"/>
                <a:gd name="T48" fmla="*/ 103 w 459"/>
                <a:gd name="T49" fmla="*/ 313 h 587"/>
                <a:gd name="T50" fmla="*/ 68 w 459"/>
                <a:gd name="T51" fmla="*/ 300 h 587"/>
                <a:gd name="T52" fmla="*/ 82 w 459"/>
                <a:gd name="T53" fmla="*/ 265 h 587"/>
                <a:gd name="T54" fmla="*/ 116 w 459"/>
                <a:gd name="T55" fmla="*/ 278 h 587"/>
                <a:gd name="T56" fmla="*/ 103 w 459"/>
                <a:gd name="T57" fmla="*/ 313 h 587"/>
                <a:gd name="T58" fmla="*/ 168 w 459"/>
                <a:gd name="T59" fmla="*/ 237 h 587"/>
                <a:gd name="T60" fmla="*/ 127 w 459"/>
                <a:gd name="T61" fmla="*/ 222 h 587"/>
                <a:gd name="T62" fmla="*/ 142 w 459"/>
                <a:gd name="T63" fmla="*/ 181 h 587"/>
                <a:gd name="T64" fmla="*/ 183 w 459"/>
                <a:gd name="T65" fmla="*/ 196 h 587"/>
                <a:gd name="T66" fmla="*/ 168 w 459"/>
                <a:gd name="T67" fmla="*/ 237 h 587"/>
                <a:gd name="T68" fmla="*/ 276 w 459"/>
                <a:gd name="T69" fmla="*/ 363 h 587"/>
                <a:gd name="T70" fmla="*/ 250 w 459"/>
                <a:gd name="T71" fmla="*/ 363 h 587"/>
                <a:gd name="T72" fmla="*/ 293 w 459"/>
                <a:gd name="T73" fmla="*/ 304 h 587"/>
                <a:gd name="T74" fmla="*/ 298 w 459"/>
                <a:gd name="T75" fmla="*/ 313 h 587"/>
                <a:gd name="T76" fmla="*/ 276 w 459"/>
                <a:gd name="T77" fmla="*/ 363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9" h="587">
                  <a:moveTo>
                    <a:pt x="443" y="35"/>
                  </a:moveTo>
                  <a:cubicBezTo>
                    <a:pt x="424" y="77"/>
                    <a:pt x="371" y="103"/>
                    <a:pt x="358" y="121"/>
                  </a:cubicBezTo>
                  <a:cubicBezTo>
                    <a:pt x="351" y="131"/>
                    <a:pt x="350" y="143"/>
                    <a:pt x="353" y="154"/>
                  </a:cubicBezTo>
                  <a:cubicBezTo>
                    <a:pt x="327" y="192"/>
                    <a:pt x="327" y="192"/>
                    <a:pt x="327" y="192"/>
                  </a:cubicBezTo>
                  <a:cubicBezTo>
                    <a:pt x="323" y="198"/>
                    <a:pt x="322" y="205"/>
                    <a:pt x="323" y="211"/>
                  </a:cubicBezTo>
                  <a:cubicBezTo>
                    <a:pt x="231" y="349"/>
                    <a:pt x="231" y="349"/>
                    <a:pt x="231" y="349"/>
                  </a:cubicBezTo>
                  <a:cubicBezTo>
                    <a:pt x="230" y="346"/>
                    <a:pt x="228" y="343"/>
                    <a:pt x="227" y="340"/>
                  </a:cubicBezTo>
                  <a:cubicBezTo>
                    <a:pt x="220" y="321"/>
                    <a:pt x="229" y="299"/>
                    <a:pt x="249" y="291"/>
                  </a:cubicBezTo>
                  <a:cubicBezTo>
                    <a:pt x="250" y="291"/>
                    <a:pt x="250" y="291"/>
                    <a:pt x="250" y="291"/>
                  </a:cubicBezTo>
                  <a:cubicBezTo>
                    <a:pt x="280" y="247"/>
                    <a:pt x="280" y="247"/>
                    <a:pt x="280" y="247"/>
                  </a:cubicBezTo>
                  <a:cubicBezTo>
                    <a:pt x="252" y="251"/>
                    <a:pt x="229" y="249"/>
                    <a:pt x="239" y="191"/>
                  </a:cubicBezTo>
                  <a:cubicBezTo>
                    <a:pt x="274" y="0"/>
                    <a:pt x="0" y="160"/>
                    <a:pt x="2" y="371"/>
                  </a:cubicBezTo>
                  <a:cubicBezTo>
                    <a:pt x="5" y="587"/>
                    <a:pt x="357" y="439"/>
                    <a:pt x="350" y="284"/>
                  </a:cubicBezTo>
                  <a:cubicBezTo>
                    <a:pt x="349" y="264"/>
                    <a:pt x="343" y="253"/>
                    <a:pt x="334" y="248"/>
                  </a:cubicBezTo>
                  <a:cubicBezTo>
                    <a:pt x="348" y="229"/>
                    <a:pt x="348" y="229"/>
                    <a:pt x="348" y="229"/>
                  </a:cubicBezTo>
                  <a:cubicBezTo>
                    <a:pt x="355" y="228"/>
                    <a:pt x="361" y="225"/>
                    <a:pt x="365" y="219"/>
                  </a:cubicBezTo>
                  <a:cubicBezTo>
                    <a:pt x="392" y="181"/>
                    <a:pt x="392" y="181"/>
                    <a:pt x="392" y="181"/>
                  </a:cubicBezTo>
                  <a:cubicBezTo>
                    <a:pt x="403" y="181"/>
                    <a:pt x="414" y="175"/>
                    <a:pt x="421" y="165"/>
                  </a:cubicBezTo>
                  <a:cubicBezTo>
                    <a:pt x="453" y="120"/>
                    <a:pt x="459" y="64"/>
                    <a:pt x="443" y="35"/>
                  </a:cubicBezTo>
                  <a:close/>
                  <a:moveTo>
                    <a:pt x="81" y="404"/>
                  </a:moveTo>
                  <a:cubicBezTo>
                    <a:pt x="70" y="409"/>
                    <a:pt x="57" y="404"/>
                    <a:pt x="52" y="392"/>
                  </a:cubicBezTo>
                  <a:cubicBezTo>
                    <a:pt x="47" y="381"/>
                    <a:pt x="52" y="368"/>
                    <a:pt x="63" y="363"/>
                  </a:cubicBezTo>
                  <a:cubicBezTo>
                    <a:pt x="74" y="358"/>
                    <a:pt x="87" y="363"/>
                    <a:pt x="93" y="374"/>
                  </a:cubicBezTo>
                  <a:cubicBezTo>
                    <a:pt x="98" y="385"/>
                    <a:pt x="93" y="398"/>
                    <a:pt x="81" y="404"/>
                  </a:cubicBezTo>
                  <a:close/>
                  <a:moveTo>
                    <a:pt x="103" y="313"/>
                  </a:moveTo>
                  <a:cubicBezTo>
                    <a:pt x="90" y="319"/>
                    <a:pt x="74" y="313"/>
                    <a:pt x="68" y="300"/>
                  </a:cubicBezTo>
                  <a:cubicBezTo>
                    <a:pt x="62" y="287"/>
                    <a:pt x="68" y="271"/>
                    <a:pt x="82" y="265"/>
                  </a:cubicBezTo>
                  <a:cubicBezTo>
                    <a:pt x="95" y="259"/>
                    <a:pt x="110" y="265"/>
                    <a:pt x="116" y="278"/>
                  </a:cubicBezTo>
                  <a:cubicBezTo>
                    <a:pt x="122" y="292"/>
                    <a:pt x="117" y="307"/>
                    <a:pt x="103" y="313"/>
                  </a:cubicBezTo>
                  <a:close/>
                  <a:moveTo>
                    <a:pt x="168" y="237"/>
                  </a:moveTo>
                  <a:cubicBezTo>
                    <a:pt x="152" y="244"/>
                    <a:pt x="134" y="237"/>
                    <a:pt x="127" y="222"/>
                  </a:cubicBezTo>
                  <a:cubicBezTo>
                    <a:pt x="120" y="206"/>
                    <a:pt x="127" y="188"/>
                    <a:pt x="142" y="181"/>
                  </a:cubicBezTo>
                  <a:cubicBezTo>
                    <a:pt x="158" y="173"/>
                    <a:pt x="176" y="180"/>
                    <a:pt x="183" y="196"/>
                  </a:cubicBezTo>
                  <a:cubicBezTo>
                    <a:pt x="191" y="212"/>
                    <a:pt x="184" y="230"/>
                    <a:pt x="168" y="237"/>
                  </a:cubicBezTo>
                  <a:close/>
                  <a:moveTo>
                    <a:pt x="276" y="363"/>
                  </a:moveTo>
                  <a:cubicBezTo>
                    <a:pt x="267" y="366"/>
                    <a:pt x="258" y="366"/>
                    <a:pt x="250" y="363"/>
                  </a:cubicBezTo>
                  <a:cubicBezTo>
                    <a:pt x="293" y="304"/>
                    <a:pt x="293" y="304"/>
                    <a:pt x="293" y="304"/>
                  </a:cubicBezTo>
                  <a:cubicBezTo>
                    <a:pt x="295" y="307"/>
                    <a:pt x="297" y="310"/>
                    <a:pt x="298" y="313"/>
                  </a:cubicBezTo>
                  <a:cubicBezTo>
                    <a:pt x="306" y="333"/>
                    <a:pt x="296" y="355"/>
                    <a:pt x="276" y="363"/>
                  </a:cubicBezTo>
                  <a:close/>
                </a:path>
              </a:pathLst>
            </a:custGeom>
            <a:grpFill/>
            <a:ln>
              <a:noFill/>
            </a:ln>
          </p:spPr>
          <p:txBody>
            <a:bodyPr vert="horz" wrap="square" lIns="93297" tIns="46649" rIns="93297" bIns="46649" numCol="1" anchor="t" anchorCtr="0" compatLnSpc="1">
              <a:prstTxWarp prst="textNoShape">
                <a:avLst/>
              </a:prstTxWarp>
            </a:bodyPr>
            <a:lstStyle/>
            <a:p>
              <a:endParaRPr lang="de-DE" sz="1837"/>
            </a:p>
          </p:txBody>
        </p:sp>
        <p:sp>
          <p:nvSpPr>
            <p:cNvPr id="12" name="Freeform 8">
              <a:extLst>
                <a:ext uri="{FF2B5EF4-FFF2-40B4-BE49-F238E27FC236}">
                  <a16:creationId xmlns:a16="http://schemas.microsoft.com/office/drawing/2014/main" id="{EABD1C5C-4B3F-3B25-B4CA-CD20ED06A4E1}"/>
                </a:ext>
              </a:extLst>
            </p:cNvPr>
            <p:cNvSpPr>
              <a:spLocks/>
            </p:cNvSpPr>
            <p:nvPr/>
          </p:nvSpPr>
          <p:spPr bwMode="auto">
            <a:xfrm>
              <a:off x="7453313" y="1290638"/>
              <a:ext cx="82550" cy="90488"/>
            </a:xfrm>
            <a:custGeom>
              <a:avLst/>
              <a:gdLst>
                <a:gd name="T0" fmla="*/ 2 w 49"/>
                <a:gd name="T1" fmla="*/ 41 h 53"/>
                <a:gd name="T2" fmla="*/ 4 w 49"/>
                <a:gd name="T3" fmla="*/ 51 h 53"/>
                <a:gd name="T4" fmla="*/ 14 w 49"/>
                <a:gd name="T5" fmla="*/ 49 h 53"/>
                <a:gd name="T6" fmla="*/ 49 w 49"/>
                <a:gd name="T7" fmla="*/ 0 h 53"/>
                <a:gd name="T8" fmla="*/ 26 w 49"/>
                <a:gd name="T9" fmla="*/ 5 h 53"/>
                <a:gd name="T10" fmla="*/ 2 w 49"/>
                <a:gd name="T11" fmla="*/ 41 h 53"/>
              </a:gdLst>
              <a:ahLst/>
              <a:cxnLst>
                <a:cxn ang="0">
                  <a:pos x="T0" y="T1"/>
                </a:cxn>
                <a:cxn ang="0">
                  <a:pos x="T2" y="T3"/>
                </a:cxn>
                <a:cxn ang="0">
                  <a:pos x="T4" y="T5"/>
                </a:cxn>
                <a:cxn ang="0">
                  <a:pos x="T6" y="T7"/>
                </a:cxn>
                <a:cxn ang="0">
                  <a:pos x="T8" y="T9"/>
                </a:cxn>
                <a:cxn ang="0">
                  <a:pos x="T10" y="T11"/>
                </a:cxn>
              </a:cxnLst>
              <a:rect l="0" t="0" r="r" b="b"/>
              <a:pathLst>
                <a:path w="49" h="53">
                  <a:moveTo>
                    <a:pt x="2" y="41"/>
                  </a:moveTo>
                  <a:cubicBezTo>
                    <a:pt x="0" y="44"/>
                    <a:pt x="0" y="48"/>
                    <a:pt x="4" y="51"/>
                  </a:cubicBezTo>
                  <a:cubicBezTo>
                    <a:pt x="7" y="53"/>
                    <a:pt x="11" y="52"/>
                    <a:pt x="14" y="49"/>
                  </a:cubicBezTo>
                  <a:cubicBezTo>
                    <a:pt x="49" y="0"/>
                    <a:pt x="49" y="0"/>
                    <a:pt x="49" y="0"/>
                  </a:cubicBezTo>
                  <a:cubicBezTo>
                    <a:pt x="41" y="2"/>
                    <a:pt x="34" y="4"/>
                    <a:pt x="26" y="5"/>
                  </a:cubicBezTo>
                  <a:lnTo>
                    <a:pt x="2" y="41"/>
                  </a:lnTo>
                  <a:close/>
                </a:path>
              </a:pathLst>
            </a:custGeom>
            <a:grpFill/>
            <a:ln>
              <a:noFill/>
            </a:ln>
          </p:spPr>
          <p:txBody>
            <a:bodyPr vert="horz" wrap="square" lIns="93297" tIns="46649" rIns="93297" bIns="46649" numCol="1" anchor="t" anchorCtr="0" compatLnSpc="1">
              <a:prstTxWarp prst="textNoShape">
                <a:avLst/>
              </a:prstTxWarp>
            </a:bodyPr>
            <a:lstStyle/>
            <a:p>
              <a:endParaRPr lang="de-DE" sz="1837"/>
            </a:p>
          </p:txBody>
        </p:sp>
      </p:grpSp>
      <p:sp>
        <p:nvSpPr>
          <p:cNvPr id="13" name="Freeform 28">
            <a:extLst>
              <a:ext uri="{FF2B5EF4-FFF2-40B4-BE49-F238E27FC236}">
                <a16:creationId xmlns:a16="http://schemas.microsoft.com/office/drawing/2014/main" id="{9AEAAEE0-90FC-6E33-9D60-CDB34D776D2F}"/>
              </a:ext>
            </a:extLst>
          </p:cNvPr>
          <p:cNvSpPr>
            <a:spLocks noEditPoints="1"/>
          </p:cNvSpPr>
          <p:nvPr/>
        </p:nvSpPr>
        <p:spPr bwMode="auto">
          <a:xfrm>
            <a:off x="4118146" y="819150"/>
            <a:ext cx="907707" cy="795009"/>
          </a:xfrm>
          <a:custGeom>
            <a:avLst/>
            <a:gdLst>
              <a:gd name="T0" fmla="*/ 458 w 467"/>
              <a:gd name="T1" fmla="*/ 449 h 449"/>
              <a:gd name="T2" fmla="*/ 298 w 467"/>
              <a:gd name="T3" fmla="*/ 381 h 449"/>
              <a:gd name="T4" fmla="*/ 286 w 467"/>
              <a:gd name="T5" fmla="*/ 343 h 449"/>
              <a:gd name="T6" fmla="*/ 245 w 467"/>
              <a:gd name="T7" fmla="*/ 302 h 449"/>
              <a:gd name="T8" fmla="*/ 289 w 467"/>
              <a:gd name="T9" fmla="*/ 259 h 449"/>
              <a:gd name="T10" fmla="*/ 330 w 467"/>
              <a:gd name="T11" fmla="*/ 300 h 449"/>
              <a:gd name="T12" fmla="*/ 367 w 467"/>
              <a:gd name="T13" fmla="*/ 311 h 449"/>
              <a:gd name="T14" fmla="*/ 458 w 467"/>
              <a:gd name="T15" fmla="*/ 449 h 449"/>
              <a:gd name="T16" fmla="*/ 430 w 467"/>
              <a:gd name="T17" fmla="*/ 98 h 449"/>
              <a:gd name="T18" fmla="*/ 116 w 467"/>
              <a:gd name="T19" fmla="*/ 411 h 449"/>
              <a:gd name="T20" fmla="*/ 52 w 467"/>
              <a:gd name="T21" fmla="*/ 435 h 449"/>
              <a:gd name="T22" fmla="*/ 32 w 467"/>
              <a:gd name="T23" fmla="*/ 415 h 449"/>
              <a:gd name="T24" fmla="*/ 56 w 467"/>
              <a:gd name="T25" fmla="*/ 351 h 449"/>
              <a:gd name="T26" fmla="*/ 176 w 467"/>
              <a:gd name="T27" fmla="*/ 231 h 449"/>
              <a:gd name="T28" fmla="*/ 15 w 467"/>
              <a:gd name="T29" fmla="*/ 28 h 449"/>
              <a:gd name="T30" fmla="*/ 218 w 467"/>
              <a:gd name="T31" fmla="*/ 189 h 449"/>
              <a:gd name="T32" fmla="*/ 323 w 467"/>
              <a:gd name="T33" fmla="*/ 84 h 449"/>
              <a:gd name="T34" fmla="*/ 324 w 467"/>
              <a:gd name="T35" fmla="*/ 84 h 449"/>
              <a:gd name="T36" fmla="*/ 359 w 467"/>
              <a:gd name="T37" fmla="*/ 109 h 449"/>
              <a:gd name="T38" fmla="*/ 384 w 467"/>
              <a:gd name="T39" fmla="*/ 83 h 449"/>
              <a:gd name="T40" fmla="*/ 350 w 467"/>
              <a:gd name="T41" fmla="*/ 57 h 449"/>
              <a:gd name="T42" fmla="*/ 369 w 467"/>
              <a:gd name="T43" fmla="*/ 37 h 449"/>
              <a:gd name="T44" fmla="*/ 430 w 467"/>
              <a:gd name="T45" fmla="*/ 98 h 449"/>
              <a:gd name="T46" fmla="*/ 92 w 467"/>
              <a:gd name="T47" fmla="*/ 375 h 449"/>
              <a:gd name="T48" fmla="*/ 64 w 467"/>
              <a:gd name="T49" fmla="*/ 358 h 449"/>
              <a:gd name="T50" fmla="*/ 46 w 467"/>
              <a:gd name="T51" fmla="*/ 406 h 449"/>
              <a:gd name="T52" fmla="*/ 55 w 467"/>
              <a:gd name="T53" fmla="*/ 412 h 449"/>
              <a:gd name="T54" fmla="*/ 92 w 467"/>
              <a:gd name="T55" fmla="*/ 375 h 449"/>
              <a:gd name="T56" fmla="*/ 320 w 467"/>
              <a:gd name="T57" fmla="*/ 123 h 449"/>
              <a:gd name="T58" fmla="*/ 306 w 467"/>
              <a:gd name="T59" fmla="*/ 123 h 449"/>
              <a:gd name="T60" fmla="*/ 277 w 467"/>
              <a:gd name="T61" fmla="*/ 153 h 449"/>
              <a:gd name="T62" fmla="*/ 277 w 467"/>
              <a:gd name="T63" fmla="*/ 166 h 449"/>
              <a:gd name="T64" fmla="*/ 284 w 467"/>
              <a:gd name="T65" fmla="*/ 168 h 449"/>
              <a:gd name="T66" fmla="*/ 290 w 467"/>
              <a:gd name="T67" fmla="*/ 166 h 449"/>
              <a:gd name="T68" fmla="*/ 320 w 467"/>
              <a:gd name="T69" fmla="*/ 136 h 449"/>
              <a:gd name="T70" fmla="*/ 320 w 467"/>
              <a:gd name="T71" fmla="*/ 12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7" h="449">
                <a:moveTo>
                  <a:pt x="458" y="449"/>
                </a:moveTo>
                <a:cubicBezTo>
                  <a:pt x="363" y="437"/>
                  <a:pt x="317" y="400"/>
                  <a:pt x="298" y="381"/>
                </a:cubicBezTo>
                <a:cubicBezTo>
                  <a:pt x="288" y="370"/>
                  <a:pt x="284" y="356"/>
                  <a:pt x="286" y="343"/>
                </a:cubicBezTo>
                <a:cubicBezTo>
                  <a:pt x="272" y="329"/>
                  <a:pt x="259" y="316"/>
                  <a:pt x="245" y="302"/>
                </a:cubicBezTo>
                <a:cubicBezTo>
                  <a:pt x="289" y="259"/>
                  <a:pt x="289" y="259"/>
                  <a:pt x="289" y="259"/>
                </a:cubicBezTo>
                <a:cubicBezTo>
                  <a:pt x="302" y="272"/>
                  <a:pt x="316" y="286"/>
                  <a:pt x="330" y="300"/>
                </a:cubicBezTo>
                <a:cubicBezTo>
                  <a:pt x="343" y="298"/>
                  <a:pt x="357" y="301"/>
                  <a:pt x="367" y="311"/>
                </a:cubicBezTo>
                <a:cubicBezTo>
                  <a:pt x="386" y="330"/>
                  <a:pt x="419" y="409"/>
                  <a:pt x="458" y="449"/>
                </a:cubicBezTo>
                <a:close/>
                <a:moveTo>
                  <a:pt x="430" y="98"/>
                </a:moveTo>
                <a:cubicBezTo>
                  <a:pt x="116" y="411"/>
                  <a:pt x="116" y="411"/>
                  <a:pt x="116" y="411"/>
                </a:cubicBezTo>
                <a:cubicBezTo>
                  <a:pt x="52" y="435"/>
                  <a:pt x="52" y="435"/>
                  <a:pt x="52" y="435"/>
                </a:cubicBezTo>
                <a:cubicBezTo>
                  <a:pt x="31" y="442"/>
                  <a:pt x="25" y="436"/>
                  <a:pt x="32" y="415"/>
                </a:cubicBezTo>
                <a:cubicBezTo>
                  <a:pt x="56" y="351"/>
                  <a:pt x="56" y="351"/>
                  <a:pt x="56" y="351"/>
                </a:cubicBezTo>
                <a:cubicBezTo>
                  <a:pt x="176" y="231"/>
                  <a:pt x="176" y="231"/>
                  <a:pt x="176" y="231"/>
                </a:cubicBezTo>
                <a:cubicBezTo>
                  <a:pt x="75" y="127"/>
                  <a:pt x="0" y="43"/>
                  <a:pt x="15" y="28"/>
                </a:cubicBezTo>
                <a:cubicBezTo>
                  <a:pt x="30" y="13"/>
                  <a:pt x="114" y="88"/>
                  <a:pt x="218" y="189"/>
                </a:cubicBezTo>
                <a:cubicBezTo>
                  <a:pt x="323" y="84"/>
                  <a:pt x="323" y="84"/>
                  <a:pt x="323" y="84"/>
                </a:cubicBezTo>
                <a:cubicBezTo>
                  <a:pt x="323" y="84"/>
                  <a:pt x="323" y="84"/>
                  <a:pt x="324" y="84"/>
                </a:cubicBezTo>
                <a:cubicBezTo>
                  <a:pt x="331" y="85"/>
                  <a:pt x="345" y="96"/>
                  <a:pt x="359" y="109"/>
                </a:cubicBezTo>
                <a:cubicBezTo>
                  <a:pt x="384" y="83"/>
                  <a:pt x="384" y="83"/>
                  <a:pt x="384" y="83"/>
                </a:cubicBezTo>
                <a:cubicBezTo>
                  <a:pt x="373" y="73"/>
                  <a:pt x="361" y="63"/>
                  <a:pt x="350" y="57"/>
                </a:cubicBezTo>
                <a:cubicBezTo>
                  <a:pt x="369" y="37"/>
                  <a:pt x="369" y="37"/>
                  <a:pt x="369" y="37"/>
                </a:cubicBezTo>
                <a:cubicBezTo>
                  <a:pt x="407" y="0"/>
                  <a:pt x="467" y="60"/>
                  <a:pt x="430" y="98"/>
                </a:cubicBezTo>
                <a:close/>
                <a:moveTo>
                  <a:pt x="92" y="375"/>
                </a:moveTo>
                <a:cubicBezTo>
                  <a:pt x="80" y="362"/>
                  <a:pt x="64" y="358"/>
                  <a:pt x="64" y="358"/>
                </a:cubicBezTo>
                <a:cubicBezTo>
                  <a:pt x="46" y="406"/>
                  <a:pt x="46" y="406"/>
                  <a:pt x="46" y="406"/>
                </a:cubicBezTo>
                <a:cubicBezTo>
                  <a:pt x="50" y="407"/>
                  <a:pt x="53" y="409"/>
                  <a:pt x="55" y="412"/>
                </a:cubicBezTo>
                <a:lnTo>
                  <a:pt x="92" y="375"/>
                </a:lnTo>
                <a:close/>
                <a:moveTo>
                  <a:pt x="320" y="123"/>
                </a:moveTo>
                <a:cubicBezTo>
                  <a:pt x="316" y="119"/>
                  <a:pt x="310" y="119"/>
                  <a:pt x="306" y="123"/>
                </a:cubicBezTo>
                <a:cubicBezTo>
                  <a:pt x="277" y="153"/>
                  <a:pt x="277" y="153"/>
                  <a:pt x="277" y="153"/>
                </a:cubicBezTo>
                <a:cubicBezTo>
                  <a:pt x="273" y="156"/>
                  <a:pt x="273" y="162"/>
                  <a:pt x="277" y="166"/>
                </a:cubicBezTo>
                <a:cubicBezTo>
                  <a:pt x="279" y="167"/>
                  <a:pt x="281" y="168"/>
                  <a:pt x="284" y="168"/>
                </a:cubicBezTo>
                <a:cubicBezTo>
                  <a:pt x="286" y="168"/>
                  <a:pt x="288" y="167"/>
                  <a:pt x="290" y="166"/>
                </a:cubicBezTo>
                <a:cubicBezTo>
                  <a:pt x="320" y="136"/>
                  <a:pt x="320" y="136"/>
                  <a:pt x="320" y="136"/>
                </a:cubicBezTo>
                <a:cubicBezTo>
                  <a:pt x="323" y="133"/>
                  <a:pt x="323" y="127"/>
                  <a:pt x="320" y="123"/>
                </a:cubicBezTo>
                <a:close/>
              </a:path>
            </a:pathLst>
          </a:custGeom>
          <a:solidFill>
            <a:schemeClr val="bg1"/>
          </a:solidFill>
          <a:ln>
            <a:noFill/>
          </a:ln>
        </p:spPr>
        <p:txBody>
          <a:bodyPr vert="horz" wrap="square" lIns="93297" tIns="46649" rIns="93297" bIns="46649" numCol="1" anchor="t" anchorCtr="0" compatLnSpc="1">
            <a:prstTxWarp prst="textNoShape">
              <a:avLst/>
            </a:prstTxWarp>
          </a:bodyPr>
          <a:lstStyle/>
          <a:p>
            <a:endParaRPr lang="de-DE" sz="1837"/>
          </a:p>
        </p:txBody>
      </p:sp>
      <p:grpSp>
        <p:nvGrpSpPr>
          <p:cNvPr id="14" name="Group 13">
            <a:extLst>
              <a:ext uri="{FF2B5EF4-FFF2-40B4-BE49-F238E27FC236}">
                <a16:creationId xmlns:a16="http://schemas.microsoft.com/office/drawing/2014/main" id="{5C1616E8-F884-C628-D96F-431BF7E320E3}"/>
              </a:ext>
            </a:extLst>
          </p:cNvPr>
          <p:cNvGrpSpPr/>
          <p:nvPr/>
        </p:nvGrpSpPr>
        <p:grpSpPr>
          <a:xfrm>
            <a:off x="7286172" y="942579"/>
            <a:ext cx="839235" cy="548149"/>
            <a:chOff x="3210927" y="3806552"/>
            <a:chExt cx="665197" cy="476261"/>
          </a:xfrm>
          <a:solidFill>
            <a:schemeClr val="bg1"/>
          </a:solidFill>
        </p:grpSpPr>
        <p:sp>
          <p:nvSpPr>
            <p:cNvPr id="15" name="Freeform 98">
              <a:extLst>
                <a:ext uri="{FF2B5EF4-FFF2-40B4-BE49-F238E27FC236}">
                  <a16:creationId xmlns:a16="http://schemas.microsoft.com/office/drawing/2014/main" id="{4C107B8D-772F-DD86-7BEE-D8D318DD1950}"/>
                </a:ext>
              </a:extLst>
            </p:cNvPr>
            <p:cNvSpPr/>
            <p:nvPr/>
          </p:nvSpPr>
          <p:spPr>
            <a:xfrm rot="16200000">
              <a:off x="3210927" y="3806552"/>
              <a:ext cx="476261" cy="476261"/>
            </a:xfrm>
            <a:custGeom>
              <a:avLst/>
              <a:gdLst>
                <a:gd name="connsiteX0" fmla="*/ 1174858 w 1550100"/>
                <a:gd name="connsiteY0" fmla="*/ 1208506 h 1550100"/>
                <a:gd name="connsiteX1" fmla="*/ 1174857 w 1550100"/>
                <a:gd name="connsiteY1" fmla="*/ 1372601 h 1550100"/>
                <a:gd name="connsiteX2" fmla="*/ 1126951 w 1550100"/>
                <a:gd name="connsiteY2" fmla="*/ 1420507 h 1550100"/>
                <a:gd name="connsiteX3" fmla="*/ 1126952 w 1550100"/>
                <a:gd name="connsiteY3" fmla="*/ 1420506 h 1550100"/>
                <a:gd name="connsiteX4" fmla="*/ 1079046 w 1550100"/>
                <a:gd name="connsiteY4" fmla="*/ 1372600 h 1550100"/>
                <a:gd name="connsiteX5" fmla="*/ 1079046 w 1550100"/>
                <a:gd name="connsiteY5" fmla="*/ 1208506 h 1550100"/>
                <a:gd name="connsiteX6" fmla="*/ 1126952 w 1550100"/>
                <a:gd name="connsiteY6" fmla="*/ 1160600 h 1550100"/>
                <a:gd name="connsiteX7" fmla="*/ 1174858 w 1550100"/>
                <a:gd name="connsiteY7" fmla="*/ 1208506 h 1550100"/>
                <a:gd name="connsiteX8" fmla="*/ 1174858 w 1550100"/>
                <a:gd name="connsiteY8" fmla="*/ 864839 h 1550100"/>
                <a:gd name="connsiteX9" fmla="*/ 1174857 w 1550100"/>
                <a:gd name="connsiteY9" fmla="*/ 1028934 h 1550100"/>
                <a:gd name="connsiteX10" fmla="*/ 1126951 w 1550100"/>
                <a:gd name="connsiteY10" fmla="*/ 1076840 h 1550100"/>
                <a:gd name="connsiteX11" fmla="*/ 1126952 w 1550100"/>
                <a:gd name="connsiteY11" fmla="*/ 1076839 h 1550100"/>
                <a:gd name="connsiteX12" fmla="*/ 1079046 w 1550100"/>
                <a:gd name="connsiteY12" fmla="*/ 1028933 h 1550100"/>
                <a:gd name="connsiteX13" fmla="*/ 1079046 w 1550100"/>
                <a:gd name="connsiteY13" fmla="*/ 864839 h 1550100"/>
                <a:gd name="connsiteX14" fmla="*/ 1126952 w 1550100"/>
                <a:gd name="connsiteY14" fmla="*/ 816933 h 1550100"/>
                <a:gd name="connsiteX15" fmla="*/ 1174858 w 1550100"/>
                <a:gd name="connsiteY15" fmla="*/ 864839 h 1550100"/>
                <a:gd name="connsiteX16" fmla="*/ 1174858 w 1550100"/>
                <a:gd name="connsiteY16" fmla="*/ 521171 h 1550100"/>
                <a:gd name="connsiteX17" fmla="*/ 1174857 w 1550100"/>
                <a:gd name="connsiteY17" fmla="*/ 685266 h 1550100"/>
                <a:gd name="connsiteX18" fmla="*/ 1126951 w 1550100"/>
                <a:gd name="connsiteY18" fmla="*/ 733172 h 1550100"/>
                <a:gd name="connsiteX19" fmla="*/ 1126952 w 1550100"/>
                <a:gd name="connsiteY19" fmla="*/ 733171 h 1550100"/>
                <a:gd name="connsiteX20" fmla="*/ 1079046 w 1550100"/>
                <a:gd name="connsiteY20" fmla="*/ 685265 h 1550100"/>
                <a:gd name="connsiteX21" fmla="*/ 1079046 w 1550100"/>
                <a:gd name="connsiteY21" fmla="*/ 521171 h 1550100"/>
                <a:gd name="connsiteX22" fmla="*/ 1126952 w 1550100"/>
                <a:gd name="connsiteY22" fmla="*/ 473265 h 1550100"/>
                <a:gd name="connsiteX23" fmla="*/ 1174858 w 1550100"/>
                <a:gd name="connsiteY23" fmla="*/ 521171 h 1550100"/>
                <a:gd name="connsiteX24" fmla="*/ 1174858 w 1550100"/>
                <a:gd name="connsiteY24" fmla="*/ 177502 h 1550100"/>
                <a:gd name="connsiteX25" fmla="*/ 1174857 w 1550100"/>
                <a:gd name="connsiteY25" fmla="*/ 341597 h 1550100"/>
                <a:gd name="connsiteX26" fmla="*/ 1126951 w 1550100"/>
                <a:gd name="connsiteY26" fmla="*/ 389503 h 1550100"/>
                <a:gd name="connsiteX27" fmla="*/ 1126952 w 1550100"/>
                <a:gd name="connsiteY27" fmla="*/ 389502 h 1550100"/>
                <a:gd name="connsiteX28" fmla="*/ 1079046 w 1550100"/>
                <a:gd name="connsiteY28" fmla="*/ 341596 h 1550100"/>
                <a:gd name="connsiteX29" fmla="*/ 1079046 w 1550100"/>
                <a:gd name="connsiteY29" fmla="*/ 177502 h 1550100"/>
                <a:gd name="connsiteX30" fmla="*/ 1126952 w 1550100"/>
                <a:gd name="connsiteY30" fmla="*/ 129596 h 1550100"/>
                <a:gd name="connsiteX31" fmla="*/ 1174858 w 1550100"/>
                <a:gd name="connsiteY31" fmla="*/ 177502 h 1550100"/>
                <a:gd name="connsiteX32" fmla="*/ 1260406 w 1550100"/>
                <a:gd name="connsiteY32" fmla="*/ 61323 h 1550100"/>
                <a:gd name="connsiteX33" fmla="*/ 61322 w 1550100"/>
                <a:gd name="connsiteY33" fmla="*/ 61323 h 1550100"/>
                <a:gd name="connsiteX34" fmla="*/ 61322 w 1550100"/>
                <a:gd name="connsiteY34" fmla="*/ 1488778 h 1550100"/>
                <a:gd name="connsiteX35" fmla="*/ 1260406 w 1550100"/>
                <a:gd name="connsiteY35" fmla="*/ 1488778 h 1550100"/>
                <a:gd name="connsiteX36" fmla="*/ 1440400 w 1550100"/>
                <a:gd name="connsiteY36" fmla="*/ 109229 h 1550100"/>
                <a:gd name="connsiteX37" fmla="*/ 1392494 w 1550100"/>
                <a:gd name="connsiteY37" fmla="*/ 61323 h 1550100"/>
                <a:gd name="connsiteX38" fmla="*/ 1344588 w 1550100"/>
                <a:gd name="connsiteY38" fmla="*/ 109229 h 1550100"/>
                <a:gd name="connsiteX39" fmla="*/ 1344588 w 1550100"/>
                <a:gd name="connsiteY39" fmla="*/ 472029 h 1550100"/>
                <a:gd name="connsiteX40" fmla="*/ 1392494 w 1550100"/>
                <a:gd name="connsiteY40" fmla="*/ 519935 h 1550100"/>
                <a:gd name="connsiteX41" fmla="*/ 1392493 w 1550100"/>
                <a:gd name="connsiteY41" fmla="*/ 519936 h 1550100"/>
                <a:gd name="connsiteX42" fmla="*/ 1440399 w 1550100"/>
                <a:gd name="connsiteY42" fmla="*/ 472030 h 1550100"/>
                <a:gd name="connsiteX43" fmla="*/ 1440400 w 1550100"/>
                <a:gd name="connsiteY43" fmla="*/ 109229 h 1550100"/>
                <a:gd name="connsiteX44" fmla="*/ 1550100 w 1550100"/>
                <a:gd name="connsiteY44" fmla="*/ 88805 h 1550100"/>
                <a:gd name="connsiteX45" fmla="*/ 1550100 w 1550100"/>
                <a:gd name="connsiteY45" fmla="*/ 1461295 h 1550100"/>
                <a:gd name="connsiteX46" fmla="*/ 1461295 w 1550100"/>
                <a:gd name="connsiteY46" fmla="*/ 1550100 h 1550100"/>
                <a:gd name="connsiteX47" fmla="*/ 1260406 w 1550100"/>
                <a:gd name="connsiteY47" fmla="*/ 1550100 h 1550100"/>
                <a:gd name="connsiteX48" fmla="*/ 88805 w 1550100"/>
                <a:gd name="connsiteY48" fmla="*/ 1550100 h 1550100"/>
                <a:gd name="connsiteX49" fmla="*/ 0 w 1550100"/>
                <a:gd name="connsiteY49" fmla="*/ 1461295 h 1550100"/>
                <a:gd name="connsiteX50" fmla="*/ 0 w 1550100"/>
                <a:gd name="connsiteY50" fmla="*/ 88805 h 1550100"/>
                <a:gd name="connsiteX51" fmla="*/ 88805 w 1550100"/>
                <a:gd name="connsiteY51" fmla="*/ 0 h 1550100"/>
                <a:gd name="connsiteX52" fmla="*/ 1260406 w 1550100"/>
                <a:gd name="connsiteY52" fmla="*/ 0 h 1550100"/>
                <a:gd name="connsiteX53" fmla="*/ 1461295 w 1550100"/>
                <a:gd name="connsiteY53" fmla="*/ 0 h 1550100"/>
                <a:gd name="connsiteX54" fmla="*/ 1550100 w 1550100"/>
                <a:gd name="connsiteY54" fmla="*/ 88805 h 155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550100" h="1550100">
                  <a:moveTo>
                    <a:pt x="1174858" y="1208506"/>
                  </a:moveTo>
                  <a:cubicBezTo>
                    <a:pt x="1174858" y="1263204"/>
                    <a:pt x="1174857" y="1317903"/>
                    <a:pt x="1174857" y="1372601"/>
                  </a:cubicBezTo>
                  <a:cubicBezTo>
                    <a:pt x="1174857" y="1399059"/>
                    <a:pt x="1153409" y="1420507"/>
                    <a:pt x="1126951" y="1420507"/>
                  </a:cubicBezTo>
                  <a:lnTo>
                    <a:pt x="1126952" y="1420506"/>
                  </a:lnTo>
                  <a:cubicBezTo>
                    <a:pt x="1100494" y="1420506"/>
                    <a:pt x="1079046" y="1399058"/>
                    <a:pt x="1079046" y="1372600"/>
                  </a:cubicBezTo>
                  <a:lnTo>
                    <a:pt x="1079046" y="1208506"/>
                  </a:lnTo>
                  <a:cubicBezTo>
                    <a:pt x="1079046" y="1182048"/>
                    <a:pt x="1100494" y="1160600"/>
                    <a:pt x="1126952" y="1160600"/>
                  </a:cubicBezTo>
                  <a:cubicBezTo>
                    <a:pt x="1153410" y="1160600"/>
                    <a:pt x="1174858" y="1182048"/>
                    <a:pt x="1174858" y="1208506"/>
                  </a:cubicBezTo>
                  <a:close/>
                  <a:moveTo>
                    <a:pt x="1174858" y="864839"/>
                  </a:moveTo>
                  <a:cubicBezTo>
                    <a:pt x="1174858" y="919537"/>
                    <a:pt x="1174857" y="974236"/>
                    <a:pt x="1174857" y="1028934"/>
                  </a:cubicBezTo>
                  <a:cubicBezTo>
                    <a:pt x="1174857" y="1055392"/>
                    <a:pt x="1153409" y="1076840"/>
                    <a:pt x="1126951" y="1076840"/>
                  </a:cubicBezTo>
                  <a:lnTo>
                    <a:pt x="1126952" y="1076839"/>
                  </a:lnTo>
                  <a:cubicBezTo>
                    <a:pt x="1100494" y="1076839"/>
                    <a:pt x="1079046" y="1055391"/>
                    <a:pt x="1079046" y="1028933"/>
                  </a:cubicBezTo>
                  <a:lnTo>
                    <a:pt x="1079046" y="864839"/>
                  </a:lnTo>
                  <a:cubicBezTo>
                    <a:pt x="1079046" y="838381"/>
                    <a:pt x="1100494" y="816933"/>
                    <a:pt x="1126952" y="816933"/>
                  </a:cubicBezTo>
                  <a:cubicBezTo>
                    <a:pt x="1153410" y="816933"/>
                    <a:pt x="1174858" y="838381"/>
                    <a:pt x="1174858" y="864839"/>
                  </a:cubicBezTo>
                  <a:close/>
                  <a:moveTo>
                    <a:pt x="1174858" y="521171"/>
                  </a:moveTo>
                  <a:cubicBezTo>
                    <a:pt x="1174858" y="575869"/>
                    <a:pt x="1174857" y="630568"/>
                    <a:pt x="1174857" y="685266"/>
                  </a:cubicBezTo>
                  <a:cubicBezTo>
                    <a:pt x="1174857" y="711724"/>
                    <a:pt x="1153409" y="733172"/>
                    <a:pt x="1126951" y="733172"/>
                  </a:cubicBezTo>
                  <a:lnTo>
                    <a:pt x="1126952" y="733171"/>
                  </a:lnTo>
                  <a:cubicBezTo>
                    <a:pt x="1100494" y="733171"/>
                    <a:pt x="1079046" y="711723"/>
                    <a:pt x="1079046" y="685265"/>
                  </a:cubicBezTo>
                  <a:lnTo>
                    <a:pt x="1079046" y="521171"/>
                  </a:lnTo>
                  <a:cubicBezTo>
                    <a:pt x="1079046" y="494713"/>
                    <a:pt x="1100494" y="473265"/>
                    <a:pt x="1126952" y="473265"/>
                  </a:cubicBezTo>
                  <a:cubicBezTo>
                    <a:pt x="1153410" y="473265"/>
                    <a:pt x="1174858" y="494713"/>
                    <a:pt x="1174858" y="521171"/>
                  </a:cubicBezTo>
                  <a:close/>
                  <a:moveTo>
                    <a:pt x="1174858" y="177502"/>
                  </a:moveTo>
                  <a:cubicBezTo>
                    <a:pt x="1174858" y="232200"/>
                    <a:pt x="1174857" y="286899"/>
                    <a:pt x="1174857" y="341597"/>
                  </a:cubicBezTo>
                  <a:cubicBezTo>
                    <a:pt x="1174857" y="368055"/>
                    <a:pt x="1153409" y="389503"/>
                    <a:pt x="1126951" y="389503"/>
                  </a:cubicBezTo>
                  <a:lnTo>
                    <a:pt x="1126952" y="389502"/>
                  </a:lnTo>
                  <a:cubicBezTo>
                    <a:pt x="1100494" y="389502"/>
                    <a:pt x="1079046" y="368054"/>
                    <a:pt x="1079046" y="341596"/>
                  </a:cubicBezTo>
                  <a:lnTo>
                    <a:pt x="1079046" y="177502"/>
                  </a:lnTo>
                  <a:cubicBezTo>
                    <a:pt x="1079046" y="151044"/>
                    <a:pt x="1100494" y="129596"/>
                    <a:pt x="1126952" y="129596"/>
                  </a:cubicBezTo>
                  <a:cubicBezTo>
                    <a:pt x="1153410" y="129596"/>
                    <a:pt x="1174858" y="151044"/>
                    <a:pt x="1174858" y="177502"/>
                  </a:cubicBezTo>
                  <a:close/>
                  <a:moveTo>
                    <a:pt x="1260406" y="61323"/>
                  </a:moveTo>
                  <a:lnTo>
                    <a:pt x="61322" y="61323"/>
                  </a:lnTo>
                  <a:lnTo>
                    <a:pt x="61322" y="1488778"/>
                  </a:lnTo>
                  <a:lnTo>
                    <a:pt x="1260406" y="1488778"/>
                  </a:lnTo>
                  <a:close/>
                  <a:moveTo>
                    <a:pt x="1440400" y="109229"/>
                  </a:moveTo>
                  <a:cubicBezTo>
                    <a:pt x="1440400" y="82771"/>
                    <a:pt x="1418952" y="61323"/>
                    <a:pt x="1392494" y="61323"/>
                  </a:cubicBezTo>
                  <a:cubicBezTo>
                    <a:pt x="1366036" y="61323"/>
                    <a:pt x="1344588" y="82771"/>
                    <a:pt x="1344588" y="109229"/>
                  </a:cubicBezTo>
                  <a:lnTo>
                    <a:pt x="1344588" y="472029"/>
                  </a:lnTo>
                  <a:cubicBezTo>
                    <a:pt x="1344588" y="498487"/>
                    <a:pt x="1366036" y="519935"/>
                    <a:pt x="1392494" y="519935"/>
                  </a:cubicBezTo>
                  <a:lnTo>
                    <a:pt x="1392493" y="519936"/>
                  </a:lnTo>
                  <a:cubicBezTo>
                    <a:pt x="1418951" y="519936"/>
                    <a:pt x="1440399" y="498488"/>
                    <a:pt x="1440399" y="472030"/>
                  </a:cubicBezTo>
                  <a:cubicBezTo>
                    <a:pt x="1440399" y="351097"/>
                    <a:pt x="1440400" y="230163"/>
                    <a:pt x="1440400" y="109229"/>
                  </a:cubicBezTo>
                  <a:close/>
                  <a:moveTo>
                    <a:pt x="1550100" y="88805"/>
                  </a:moveTo>
                  <a:lnTo>
                    <a:pt x="1550100" y="1461295"/>
                  </a:lnTo>
                  <a:cubicBezTo>
                    <a:pt x="1550100" y="1510341"/>
                    <a:pt x="1510341" y="1550100"/>
                    <a:pt x="1461295" y="1550100"/>
                  </a:cubicBezTo>
                  <a:lnTo>
                    <a:pt x="1260406" y="1550100"/>
                  </a:lnTo>
                  <a:lnTo>
                    <a:pt x="88805" y="1550100"/>
                  </a:lnTo>
                  <a:cubicBezTo>
                    <a:pt x="39759" y="1550100"/>
                    <a:pt x="0" y="1510341"/>
                    <a:pt x="0" y="1461295"/>
                  </a:cubicBezTo>
                  <a:lnTo>
                    <a:pt x="0" y="88805"/>
                  </a:lnTo>
                  <a:cubicBezTo>
                    <a:pt x="0" y="39759"/>
                    <a:pt x="39759" y="0"/>
                    <a:pt x="88805" y="0"/>
                  </a:cubicBezTo>
                  <a:lnTo>
                    <a:pt x="1260406" y="0"/>
                  </a:lnTo>
                  <a:lnTo>
                    <a:pt x="1461295" y="0"/>
                  </a:lnTo>
                  <a:cubicBezTo>
                    <a:pt x="1510341" y="0"/>
                    <a:pt x="1550100" y="39759"/>
                    <a:pt x="1550100" y="88805"/>
                  </a:cubicBezTo>
                  <a:close/>
                </a:path>
              </a:pathLst>
            </a:custGeom>
            <a:grpFill/>
            <a:ln w="9525" cap="flat" cmpd="sng" algn="ctr">
              <a:noFill/>
              <a:prstDash val="solid"/>
            </a:ln>
            <a:effectLst/>
          </p:spPr>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defRPr/>
              </a:pPr>
              <a:endParaRPr lang="de-DE" sz="1837" kern="0" dirty="0" err="1">
                <a:solidFill>
                  <a:srgbClr val="000000"/>
                </a:solidFill>
                <a:latin typeface="TKTypeMedium"/>
                <a:ea typeface="ＭＳ Ｐゴシック"/>
              </a:endParaRPr>
            </a:p>
          </p:txBody>
        </p:sp>
        <p:sp>
          <p:nvSpPr>
            <p:cNvPr id="16" name="Cube 15">
              <a:extLst>
                <a:ext uri="{FF2B5EF4-FFF2-40B4-BE49-F238E27FC236}">
                  <a16:creationId xmlns:a16="http://schemas.microsoft.com/office/drawing/2014/main" id="{74E5513F-23D0-6C36-AD61-EC34A43A57EF}"/>
                </a:ext>
              </a:extLst>
            </p:cNvPr>
            <p:cNvSpPr/>
            <p:nvPr/>
          </p:nvSpPr>
          <p:spPr>
            <a:xfrm>
              <a:off x="3329302" y="3997811"/>
              <a:ext cx="211087" cy="211086"/>
            </a:xfrm>
            <a:prstGeom prst="cube">
              <a:avLst/>
            </a:prstGeom>
            <a:grpFill/>
            <a:ln w="9525" cap="flat" cmpd="sng" algn="ctr">
              <a:noFill/>
              <a:prstDash val="solid"/>
            </a:ln>
            <a:effectLst/>
          </p:spPr>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defRPr/>
              </a:pPr>
              <a:endParaRPr lang="de-DE" sz="1837" kern="0" dirty="0" err="1">
                <a:solidFill>
                  <a:srgbClr val="000000"/>
                </a:solidFill>
                <a:latin typeface="TKTypeMedium"/>
                <a:ea typeface="ＭＳ Ｐゴシック"/>
              </a:endParaRPr>
            </a:p>
          </p:txBody>
        </p:sp>
        <p:sp>
          <p:nvSpPr>
            <p:cNvPr id="17" name="Rectangle 200">
              <a:extLst>
                <a:ext uri="{FF2B5EF4-FFF2-40B4-BE49-F238E27FC236}">
                  <a16:creationId xmlns:a16="http://schemas.microsoft.com/office/drawing/2014/main" id="{EFC281CC-7302-B261-2E87-03EBD0381588}"/>
                </a:ext>
              </a:extLst>
            </p:cNvPr>
            <p:cNvSpPr>
              <a:spLocks/>
            </p:cNvSpPr>
            <p:nvPr/>
          </p:nvSpPr>
          <p:spPr>
            <a:xfrm>
              <a:off x="3759946" y="3820278"/>
              <a:ext cx="116178" cy="460803"/>
            </a:xfrm>
            <a:custGeom>
              <a:avLst/>
              <a:gdLst/>
              <a:ahLst/>
              <a:cxnLst/>
              <a:rect l="l" t="t" r="r" b="b"/>
              <a:pathLst>
                <a:path w="188362" h="747111">
                  <a:moveTo>
                    <a:pt x="35260" y="134552"/>
                  </a:moveTo>
                  <a:lnTo>
                    <a:pt x="35260" y="563238"/>
                  </a:lnTo>
                  <a:lnTo>
                    <a:pt x="0" y="563238"/>
                  </a:lnTo>
                  <a:lnTo>
                    <a:pt x="0" y="134552"/>
                  </a:lnTo>
                  <a:close/>
                  <a:moveTo>
                    <a:pt x="111811" y="134552"/>
                  </a:moveTo>
                  <a:lnTo>
                    <a:pt x="111811" y="563238"/>
                  </a:lnTo>
                  <a:lnTo>
                    <a:pt x="76551" y="563238"/>
                  </a:lnTo>
                  <a:lnTo>
                    <a:pt x="76551" y="134552"/>
                  </a:lnTo>
                  <a:close/>
                  <a:moveTo>
                    <a:pt x="136437" y="677561"/>
                  </a:moveTo>
                  <a:lnTo>
                    <a:pt x="94180" y="747111"/>
                  </a:lnTo>
                  <a:lnTo>
                    <a:pt x="51923" y="677561"/>
                  </a:lnTo>
                  <a:close/>
                  <a:moveTo>
                    <a:pt x="188362" y="592102"/>
                  </a:moveTo>
                  <a:lnTo>
                    <a:pt x="148755" y="657290"/>
                  </a:lnTo>
                  <a:lnTo>
                    <a:pt x="39608" y="657290"/>
                  </a:lnTo>
                  <a:lnTo>
                    <a:pt x="0" y="592102"/>
                  </a:lnTo>
                  <a:close/>
                  <a:moveTo>
                    <a:pt x="188362" y="134552"/>
                  </a:moveTo>
                  <a:lnTo>
                    <a:pt x="188362" y="563238"/>
                  </a:lnTo>
                  <a:lnTo>
                    <a:pt x="153102" y="563238"/>
                  </a:lnTo>
                  <a:lnTo>
                    <a:pt x="153102" y="134552"/>
                  </a:lnTo>
                  <a:close/>
                  <a:moveTo>
                    <a:pt x="188362" y="12693"/>
                  </a:moveTo>
                  <a:lnTo>
                    <a:pt x="188362" y="32140"/>
                  </a:lnTo>
                  <a:lnTo>
                    <a:pt x="188362" y="63463"/>
                  </a:lnTo>
                  <a:lnTo>
                    <a:pt x="188362" y="108296"/>
                  </a:lnTo>
                  <a:lnTo>
                    <a:pt x="0" y="108296"/>
                  </a:lnTo>
                  <a:lnTo>
                    <a:pt x="0" y="63463"/>
                  </a:lnTo>
                  <a:lnTo>
                    <a:pt x="0" y="32140"/>
                  </a:lnTo>
                  <a:lnTo>
                    <a:pt x="0" y="12693"/>
                  </a:lnTo>
                  <a:cubicBezTo>
                    <a:pt x="0" y="5683"/>
                    <a:pt x="5683" y="0"/>
                    <a:pt x="12693" y="0"/>
                  </a:cubicBezTo>
                  <a:lnTo>
                    <a:pt x="175669" y="0"/>
                  </a:lnTo>
                  <a:cubicBezTo>
                    <a:pt x="182679" y="0"/>
                    <a:pt x="188362" y="5683"/>
                    <a:pt x="188362" y="12693"/>
                  </a:cubicBezTo>
                  <a:close/>
                </a:path>
              </a:pathLst>
            </a:custGeom>
            <a:grpFill/>
            <a:ln w="9525" cap="flat" cmpd="sng" algn="ctr">
              <a:noFill/>
              <a:prstDash val="solid"/>
            </a:ln>
            <a:effectLst/>
          </p:spPr>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defRPr/>
              </a:pPr>
              <a:endParaRPr lang="en-US" sz="1837" kern="0" dirty="0" err="1">
                <a:solidFill>
                  <a:srgbClr val="000000"/>
                </a:solidFill>
                <a:latin typeface="TKTypeMedium"/>
                <a:ea typeface="ＭＳ Ｐゴシック"/>
              </a:endParaRPr>
            </a:p>
          </p:txBody>
        </p:sp>
      </p:grpSp>
      <p:sp>
        <p:nvSpPr>
          <p:cNvPr id="18" name="TextBox 17">
            <a:extLst>
              <a:ext uri="{FF2B5EF4-FFF2-40B4-BE49-F238E27FC236}">
                <a16:creationId xmlns:a16="http://schemas.microsoft.com/office/drawing/2014/main" id="{36272E63-4F5C-6611-4684-B11DA021B7D0}"/>
              </a:ext>
            </a:extLst>
          </p:cNvPr>
          <p:cNvSpPr txBox="1"/>
          <p:nvPr/>
        </p:nvSpPr>
        <p:spPr>
          <a:xfrm>
            <a:off x="228712" y="2192335"/>
            <a:ext cx="2400444" cy="2723823"/>
          </a:xfrm>
          <a:prstGeom prst="rect">
            <a:avLst/>
          </a:prstGeom>
          <a:noFill/>
        </p:spPr>
        <p:txBody>
          <a:bodyPr wrap="square" rtlCol="0">
            <a:spAutoFit/>
          </a:bodyPr>
          <a:lstStyle/>
          <a:p>
            <a:r>
              <a:rPr lang="en-US" sz="900" kern="0" dirty="0">
                <a:solidFill>
                  <a:schemeClr val="bg1"/>
                </a:solidFill>
                <a:latin typeface="Arial" pitchFamily="34" charset="0"/>
                <a:cs typeface="Arial" pitchFamily="34" charset="0"/>
              </a:rPr>
              <a:t>Purpose: Simplify the development of enterprise applications through an intuitive interface.</a:t>
            </a:r>
            <a:br>
              <a:rPr lang="en-US" sz="900" kern="0" dirty="0">
                <a:solidFill>
                  <a:schemeClr val="bg1"/>
                </a:solidFill>
                <a:latin typeface="Arial" pitchFamily="34" charset="0"/>
                <a:cs typeface="Arial" pitchFamily="34" charset="0"/>
              </a:rPr>
            </a:br>
            <a:r>
              <a:rPr lang="en-US" sz="900" b="1" kern="0" dirty="0">
                <a:solidFill>
                  <a:srgbClr val="FFFF00"/>
                </a:solidFill>
                <a:latin typeface="Arial" pitchFamily="34" charset="0"/>
                <a:cs typeface="Arial" pitchFamily="34" charset="0"/>
              </a:rPr>
              <a:t>Key Features:</a:t>
            </a:r>
          </a:p>
          <a:p>
            <a:r>
              <a:rPr lang="en-US" sz="900" kern="0" dirty="0">
                <a:solidFill>
                  <a:schemeClr val="bg1"/>
                </a:solidFill>
                <a:latin typeface="Arial" pitchFamily="34" charset="0"/>
                <a:cs typeface="Arial" pitchFamily="34" charset="0"/>
              </a:rPr>
              <a:t>Visual Development: Create UI, workflows, and logic using a drag-and-drop approach.</a:t>
            </a:r>
          </a:p>
          <a:p>
            <a:r>
              <a:rPr lang="en-US" sz="900" kern="0" dirty="0">
                <a:solidFill>
                  <a:schemeClr val="bg1"/>
                </a:solidFill>
                <a:latin typeface="Arial" pitchFamily="34" charset="0"/>
                <a:cs typeface="Arial" pitchFamily="34" charset="0"/>
              </a:rPr>
              <a:t>Prebuilt Templates: Leverage templates for common business scenarios.</a:t>
            </a:r>
          </a:p>
          <a:p>
            <a:r>
              <a:rPr lang="en-US" sz="900" kern="0" dirty="0">
                <a:solidFill>
                  <a:schemeClr val="bg1"/>
                </a:solidFill>
                <a:latin typeface="Arial" pitchFamily="34" charset="0"/>
                <a:cs typeface="Arial" pitchFamily="34" charset="0"/>
              </a:rPr>
              <a:t>Data Integration: Connect seamlessly with SAP and external systems through APIs.</a:t>
            </a:r>
          </a:p>
          <a:p>
            <a:r>
              <a:rPr lang="en-US" sz="900" kern="0" dirty="0">
                <a:solidFill>
                  <a:schemeClr val="bg1"/>
                </a:solidFill>
                <a:latin typeface="Arial" pitchFamily="34" charset="0"/>
                <a:cs typeface="Arial" pitchFamily="34" charset="0"/>
              </a:rPr>
              <a:t>Multi-Channel Deployment: Develop apps for both web and mobile platforms.</a:t>
            </a:r>
          </a:p>
          <a:p>
            <a:r>
              <a:rPr lang="en-US" sz="900" kern="0" dirty="0">
                <a:solidFill>
                  <a:schemeClr val="bg1"/>
                </a:solidFill>
                <a:latin typeface="Arial" pitchFamily="34" charset="0"/>
                <a:cs typeface="Arial" pitchFamily="34" charset="0"/>
              </a:rPr>
              <a:t>Collaboration Tools: Facilitate teamwork during the app-building process.</a:t>
            </a:r>
            <a:br>
              <a:rPr lang="en-US" sz="900" kern="0" dirty="0">
                <a:solidFill>
                  <a:schemeClr val="bg1"/>
                </a:solidFill>
                <a:latin typeface="Arial" pitchFamily="34" charset="0"/>
                <a:cs typeface="Arial" pitchFamily="34" charset="0"/>
              </a:rPr>
            </a:br>
            <a:r>
              <a:rPr lang="en-US" sz="900" b="1" kern="0" dirty="0">
                <a:solidFill>
                  <a:srgbClr val="FFFF00"/>
                </a:solidFill>
                <a:latin typeface="Arial" pitchFamily="34" charset="0"/>
                <a:cs typeface="Arial" pitchFamily="34" charset="0"/>
              </a:rPr>
              <a:t>Use Cases:</a:t>
            </a:r>
          </a:p>
          <a:p>
            <a:r>
              <a:rPr lang="en-US" sz="900" kern="0" dirty="0">
                <a:solidFill>
                  <a:schemeClr val="bg1"/>
                </a:solidFill>
                <a:latin typeface="Arial" pitchFamily="34" charset="0"/>
                <a:cs typeface="Arial" pitchFamily="34" charset="0"/>
              </a:rPr>
              <a:t>Developing HR onboarding solutions.</a:t>
            </a:r>
          </a:p>
          <a:p>
            <a:r>
              <a:rPr lang="en-US" sz="900" kern="0" dirty="0">
                <a:solidFill>
                  <a:schemeClr val="bg1"/>
                </a:solidFill>
                <a:latin typeface="Arial" pitchFamily="34" charset="0"/>
                <a:cs typeface="Arial" pitchFamily="34" charset="0"/>
              </a:rPr>
              <a:t>Building custom KPI tracking dashboards.</a:t>
            </a:r>
          </a:p>
          <a:p>
            <a:r>
              <a:rPr lang="en-US" sz="900" kern="0" dirty="0">
                <a:solidFill>
                  <a:schemeClr val="bg1"/>
                </a:solidFill>
                <a:latin typeface="Arial" pitchFamily="34" charset="0"/>
                <a:cs typeface="Arial" pitchFamily="34" charset="0"/>
              </a:rPr>
              <a:t>Creating customer-facing applications for feedback collection.</a:t>
            </a:r>
          </a:p>
        </p:txBody>
      </p:sp>
      <p:sp>
        <p:nvSpPr>
          <p:cNvPr id="19" name="TextBox 18">
            <a:extLst>
              <a:ext uri="{FF2B5EF4-FFF2-40B4-BE49-F238E27FC236}">
                <a16:creationId xmlns:a16="http://schemas.microsoft.com/office/drawing/2014/main" id="{E563FCB9-2EAD-DBC3-CFDF-9B89260E9233}"/>
              </a:ext>
            </a:extLst>
          </p:cNvPr>
          <p:cNvSpPr txBox="1"/>
          <p:nvPr/>
        </p:nvSpPr>
        <p:spPr>
          <a:xfrm>
            <a:off x="330418" y="1788558"/>
            <a:ext cx="2328030" cy="369332"/>
          </a:xfrm>
          <a:prstGeom prst="rect">
            <a:avLst/>
          </a:prstGeom>
          <a:noFill/>
        </p:spPr>
        <p:txBody>
          <a:bodyPr wrap="square" rtlCol="0" anchor="b">
            <a:spAutoFit/>
          </a:bodyPr>
          <a:lstStyle/>
          <a:p>
            <a:pPr algn="ctr"/>
            <a:r>
              <a:rPr lang="en-US" sz="1800" b="1" kern="0" dirty="0">
                <a:solidFill>
                  <a:schemeClr val="bg1"/>
                </a:solidFill>
                <a:latin typeface="Arial" pitchFamily="34" charset="0"/>
                <a:cs typeface="Arial" pitchFamily="34" charset="0"/>
              </a:rPr>
              <a:t>SAP Build Apps</a:t>
            </a:r>
          </a:p>
        </p:txBody>
      </p:sp>
      <p:sp>
        <p:nvSpPr>
          <p:cNvPr id="21" name="TextBox 20">
            <a:extLst>
              <a:ext uri="{FF2B5EF4-FFF2-40B4-BE49-F238E27FC236}">
                <a16:creationId xmlns:a16="http://schemas.microsoft.com/office/drawing/2014/main" id="{5EE892DB-60AA-5D1B-E985-1C841220A824}"/>
              </a:ext>
            </a:extLst>
          </p:cNvPr>
          <p:cNvSpPr txBox="1"/>
          <p:nvPr/>
        </p:nvSpPr>
        <p:spPr>
          <a:xfrm>
            <a:off x="3498981" y="1503671"/>
            <a:ext cx="2328030" cy="646331"/>
          </a:xfrm>
          <a:prstGeom prst="rect">
            <a:avLst/>
          </a:prstGeom>
          <a:noFill/>
        </p:spPr>
        <p:txBody>
          <a:bodyPr wrap="square" rtlCol="0" anchor="b">
            <a:spAutoFit/>
          </a:bodyPr>
          <a:lstStyle/>
          <a:p>
            <a:pPr algn="ctr"/>
            <a:r>
              <a:rPr lang="en-US" b="1" kern="0" dirty="0">
                <a:solidFill>
                  <a:schemeClr val="bg1"/>
                </a:solidFill>
                <a:latin typeface="Arial" pitchFamily="34" charset="0"/>
                <a:cs typeface="Arial" pitchFamily="34" charset="0"/>
              </a:rPr>
              <a:t>SAP Build Process Automation</a:t>
            </a:r>
            <a:endParaRPr lang="en-US" sz="1800" b="1" kern="0" dirty="0">
              <a:solidFill>
                <a:schemeClr val="bg1"/>
              </a:solidFill>
              <a:latin typeface="Arial" pitchFamily="34" charset="0"/>
              <a:cs typeface="Arial" pitchFamily="34" charset="0"/>
            </a:endParaRPr>
          </a:p>
        </p:txBody>
      </p:sp>
      <p:sp>
        <p:nvSpPr>
          <p:cNvPr id="23" name="TextBox 22">
            <a:extLst>
              <a:ext uri="{FF2B5EF4-FFF2-40B4-BE49-F238E27FC236}">
                <a16:creationId xmlns:a16="http://schemas.microsoft.com/office/drawing/2014/main" id="{79ECA516-3AC4-B591-B962-7C6C16EEBF08}"/>
              </a:ext>
            </a:extLst>
          </p:cNvPr>
          <p:cNvSpPr txBox="1"/>
          <p:nvPr/>
        </p:nvSpPr>
        <p:spPr>
          <a:xfrm>
            <a:off x="6648502" y="1431437"/>
            <a:ext cx="2328030" cy="646331"/>
          </a:xfrm>
          <a:prstGeom prst="rect">
            <a:avLst/>
          </a:prstGeom>
          <a:noFill/>
        </p:spPr>
        <p:txBody>
          <a:bodyPr wrap="square" rtlCol="0" anchor="b">
            <a:spAutoFit/>
          </a:bodyPr>
          <a:lstStyle/>
          <a:p>
            <a:pPr algn="ctr"/>
            <a:r>
              <a:rPr lang="en-US" sz="1800" b="1" kern="0" dirty="0">
                <a:solidFill>
                  <a:schemeClr val="bg1"/>
                </a:solidFill>
                <a:latin typeface="Arial" pitchFamily="34" charset="0"/>
                <a:cs typeface="Arial" pitchFamily="34" charset="0"/>
              </a:rPr>
              <a:t>SAP Build WorkZone</a:t>
            </a:r>
          </a:p>
        </p:txBody>
      </p:sp>
      <p:sp>
        <p:nvSpPr>
          <p:cNvPr id="24" name="Oval 23">
            <a:extLst>
              <a:ext uri="{FF2B5EF4-FFF2-40B4-BE49-F238E27FC236}">
                <a16:creationId xmlns:a16="http://schemas.microsoft.com/office/drawing/2014/main" id="{EB0CDBAC-0DF4-7E0C-C5EA-FD5B992BD3B8}"/>
              </a:ext>
            </a:extLst>
          </p:cNvPr>
          <p:cNvSpPr/>
          <p:nvPr/>
        </p:nvSpPr>
        <p:spPr>
          <a:xfrm>
            <a:off x="1207424" y="4983880"/>
            <a:ext cx="94647" cy="86343"/>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F6D49E10-698A-01BF-ADBA-39BD16F08C43}"/>
              </a:ext>
            </a:extLst>
          </p:cNvPr>
          <p:cNvSpPr/>
          <p:nvPr/>
        </p:nvSpPr>
        <p:spPr>
          <a:xfrm>
            <a:off x="1329242" y="4983880"/>
            <a:ext cx="94647" cy="8634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39B3212C-A401-7E2D-288F-15B555B6964B}"/>
              </a:ext>
            </a:extLst>
          </p:cNvPr>
          <p:cNvSpPr/>
          <p:nvPr/>
        </p:nvSpPr>
        <p:spPr>
          <a:xfrm>
            <a:off x="1451061" y="4983880"/>
            <a:ext cx="94647" cy="8634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09A94C15-9E5C-A774-C0EE-733E5F0CB6A4}"/>
              </a:ext>
            </a:extLst>
          </p:cNvPr>
          <p:cNvSpPr/>
          <p:nvPr/>
        </p:nvSpPr>
        <p:spPr>
          <a:xfrm>
            <a:off x="4372036" y="4983880"/>
            <a:ext cx="94647" cy="8634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578DEF51-000A-F08A-3F66-0681C78C5B37}"/>
              </a:ext>
            </a:extLst>
          </p:cNvPr>
          <p:cNvSpPr/>
          <p:nvPr/>
        </p:nvSpPr>
        <p:spPr>
          <a:xfrm>
            <a:off x="4493854" y="4983880"/>
            <a:ext cx="94647" cy="863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2ABCBD90-93A3-C3DA-5069-2DE1AC49DA27}"/>
              </a:ext>
            </a:extLst>
          </p:cNvPr>
          <p:cNvSpPr/>
          <p:nvPr/>
        </p:nvSpPr>
        <p:spPr>
          <a:xfrm>
            <a:off x="4615673" y="4983880"/>
            <a:ext cx="94647" cy="8634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EBBDB39D-3C17-380B-099B-A00A008A4881}"/>
              </a:ext>
            </a:extLst>
          </p:cNvPr>
          <p:cNvSpPr/>
          <p:nvPr/>
        </p:nvSpPr>
        <p:spPr>
          <a:xfrm>
            <a:off x="7536649" y="4983880"/>
            <a:ext cx="94647" cy="8634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2B5D1F2E-A667-A273-61C8-1C952AB3BF30}"/>
              </a:ext>
            </a:extLst>
          </p:cNvPr>
          <p:cNvSpPr/>
          <p:nvPr/>
        </p:nvSpPr>
        <p:spPr>
          <a:xfrm>
            <a:off x="7658467" y="4983880"/>
            <a:ext cx="94647" cy="8634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1096F089-C2F7-BC44-2570-841630F2594E}"/>
              </a:ext>
            </a:extLst>
          </p:cNvPr>
          <p:cNvSpPr/>
          <p:nvPr/>
        </p:nvSpPr>
        <p:spPr>
          <a:xfrm>
            <a:off x="7780286" y="4983880"/>
            <a:ext cx="94647" cy="863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9B914C4C-628F-AED6-267C-276B4A876617}"/>
              </a:ext>
            </a:extLst>
          </p:cNvPr>
          <p:cNvSpPr txBox="1"/>
          <p:nvPr/>
        </p:nvSpPr>
        <p:spPr>
          <a:xfrm>
            <a:off x="3371777" y="2103070"/>
            <a:ext cx="2400444" cy="2554545"/>
          </a:xfrm>
          <a:prstGeom prst="rect">
            <a:avLst/>
          </a:prstGeom>
          <a:noFill/>
        </p:spPr>
        <p:txBody>
          <a:bodyPr wrap="square" rtlCol="0">
            <a:spAutoFit/>
          </a:bodyPr>
          <a:lstStyle/>
          <a:p>
            <a:r>
              <a:rPr lang="en-US" sz="800" kern="0" dirty="0">
                <a:solidFill>
                  <a:schemeClr val="bg1"/>
                </a:solidFill>
                <a:latin typeface="Arial" pitchFamily="34" charset="0"/>
                <a:cs typeface="Arial" pitchFamily="34" charset="0"/>
              </a:rPr>
              <a:t>Purpose: Streamline business processes using workflows and robotic process automation (RPA).</a:t>
            </a:r>
            <a:br>
              <a:rPr lang="en-US" sz="800" kern="0" dirty="0">
                <a:solidFill>
                  <a:schemeClr val="bg1"/>
                </a:solidFill>
                <a:latin typeface="Arial" pitchFamily="34" charset="0"/>
                <a:cs typeface="Arial" pitchFamily="34" charset="0"/>
              </a:rPr>
            </a:br>
            <a:r>
              <a:rPr lang="en-US" sz="800" b="1" kern="0" dirty="0">
                <a:solidFill>
                  <a:srgbClr val="FFFF00"/>
                </a:solidFill>
                <a:latin typeface="Arial" pitchFamily="34" charset="0"/>
                <a:cs typeface="Arial" pitchFamily="34" charset="0"/>
              </a:rPr>
              <a:t>Key Features:</a:t>
            </a:r>
          </a:p>
          <a:p>
            <a:r>
              <a:rPr lang="en-US" sz="800" kern="0" dirty="0">
                <a:solidFill>
                  <a:schemeClr val="bg1"/>
                </a:solidFill>
                <a:latin typeface="Arial" pitchFamily="34" charset="0"/>
                <a:cs typeface="Arial" pitchFamily="34" charset="0"/>
              </a:rPr>
              <a:t>Workflow Automation: Manage approvals, notifications, and document routing automatically.</a:t>
            </a:r>
          </a:p>
          <a:p>
            <a:r>
              <a:rPr lang="en-US" sz="800" kern="0" dirty="0">
                <a:solidFill>
                  <a:schemeClr val="bg1"/>
                </a:solidFill>
                <a:latin typeface="Arial" pitchFamily="34" charset="0"/>
                <a:cs typeface="Arial" pitchFamily="34" charset="0"/>
              </a:rPr>
              <a:t>Prebuilt Bots: Access a library of bots to handle repetitive tasks like data entry.</a:t>
            </a:r>
          </a:p>
          <a:p>
            <a:r>
              <a:rPr lang="en-US" sz="800" kern="0" dirty="0">
                <a:solidFill>
                  <a:schemeClr val="bg1"/>
                </a:solidFill>
                <a:latin typeface="Arial" pitchFamily="34" charset="0"/>
                <a:cs typeface="Arial" pitchFamily="34" charset="0"/>
              </a:rPr>
              <a:t>Business Rules Management: Easily define and update business logic.</a:t>
            </a:r>
          </a:p>
          <a:p>
            <a:r>
              <a:rPr lang="en-US" sz="800" kern="0" dirty="0">
                <a:solidFill>
                  <a:schemeClr val="bg1"/>
                </a:solidFill>
                <a:latin typeface="Arial" pitchFamily="34" charset="0"/>
                <a:cs typeface="Arial" pitchFamily="34" charset="0"/>
              </a:rPr>
              <a:t>Process Visibility: Track and optimize workflows in real-time.</a:t>
            </a:r>
          </a:p>
          <a:p>
            <a:r>
              <a:rPr lang="en-US" sz="800" kern="0" dirty="0">
                <a:solidFill>
                  <a:schemeClr val="bg1"/>
                </a:solidFill>
                <a:latin typeface="Arial" pitchFamily="34" charset="0"/>
                <a:cs typeface="Arial" pitchFamily="34" charset="0"/>
              </a:rPr>
              <a:t>AI Integration: Utilize AI capabilities such as document recognition for enhanced automation.</a:t>
            </a:r>
            <a:br>
              <a:rPr lang="en-US" sz="800" kern="0" dirty="0">
                <a:solidFill>
                  <a:schemeClr val="bg1"/>
                </a:solidFill>
                <a:latin typeface="Arial" pitchFamily="34" charset="0"/>
                <a:cs typeface="Arial" pitchFamily="34" charset="0"/>
              </a:rPr>
            </a:br>
            <a:r>
              <a:rPr lang="en-US" sz="800" b="1" kern="0" dirty="0">
                <a:solidFill>
                  <a:srgbClr val="FFFF00"/>
                </a:solidFill>
                <a:latin typeface="Arial" pitchFamily="34" charset="0"/>
                <a:cs typeface="Arial" pitchFamily="34" charset="0"/>
              </a:rPr>
              <a:t>Use Cases:</a:t>
            </a:r>
          </a:p>
          <a:p>
            <a:r>
              <a:rPr lang="en-US" sz="800" kern="0" dirty="0">
                <a:solidFill>
                  <a:schemeClr val="bg1"/>
                </a:solidFill>
                <a:latin typeface="Arial" pitchFamily="34" charset="0"/>
                <a:cs typeface="Arial" pitchFamily="34" charset="0"/>
              </a:rPr>
              <a:t>Automating invoice approval workflows.</a:t>
            </a:r>
          </a:p>
          <a:p>
            <a:r>
              <a:rPr lang="en-US" sz="800" kern="0" dirty="0">
                <a:solidFill>
                  <a:schemeClr val="bg1"/>
                </a:solidFill>
                <a:latin typeface="Arial" pitchFamily="34" charset="0"/>
                <a:cs typeface="Arial" pitchFamily="34" charset="0"/>
              </a:rPr>
              <a:t>Managing employee leave requests.</a:t>
            </a:r>
          </a:p>
          <a:p>
            <a:r>
              <a:rPr lang="en-US" sz="800" kern="0" dirty="0">
                <a:solidFill>
                  <a:schemeClr val="bg1"/>
                </a:solidFill>
                <a:latin typeface="Arial" pitchFamily="34" charset="0"/>
                <a:cs typeface="Arial" pitchFamily="34" charset="0"/>
              </a:rPr>
              <a:t>Connecting and streamlining repetitive processes across systems.</a:t>
            </a:r>
          </a:p>
        </p:txBody>
      </p:sp>
      <p:sp>
        <p:nvSpPr>
          <p:cNvPr id="35" name="TextBox 34">
            <a:extLst>
              <a:ext uri="{FF2B5EF4-FFF2-40B4-BE49-F238E27FC236}">
                <a16:creationId xmlns:a16="http://schemas.microsoft.com/office/drawing/2014/main" id="{46C2CD0C-2F45-8FC6-6AE0-1C9B298C11D3}"/>
              </a:ext>
            </a:extLst>
          </p:cNvPr>
          <p:cNvSpPr txBox="1"/>
          <p:nvPr/>
        </p:nvSpPr>
        <p:spPr>
          <a:xfrm>
            <a:off x="6631569" y="2103070"/>
            <a:ext cx="2400444" cy="2862322"/>
          </a:xfrm>
          <a:prstGeom prst="rect">
            <a:avLst/>
          </a:prstGeom>
          <a:noFill/>
        </p:spPr>
        <p:txBody>
          <a:bodyPr wrap="square" rtlCol="0">
            <a:spAutoFit/>
          </a:bodyPr>
          <a:lstStyle/>
          <a:p>
            <a:r>
              <a:rPr lang="en-US" sz="900" kern="0" dirty="0">
                <a:solidFill>
                  <a:schemeClr val="bg1"/>
                </a:solidFill>
                <a:latin typeface="Arial" pitchFamily="34" charset="0"/>
                <a:cs typeface="Arial" pitchFamily="34" charset="0"/>
              </a:rPr>
              <a:t>Purpose: Design tailored business sites and portals for employees, customers, or partners.</a:t>
            </a:r>
            <a:br>
              <a:rPr lang="en-US" sz="900" kern="0" dirty="0">
                <a:solidFill>
                  <a:schemeClr val="bg1"/>
                </a:solidFill>
                <a:latin typeface="Arial" pitchFamily="34" charset="0"/>
                <a:cs typeface="Arial" pitchFamily="34" charset="0"/>
              </a:rPr>
            </a:br>
            <a:r>
              <a:rPr lang="en-US" sz="900" b="1" kern="0" dirty="0">
                <a:solidFill>
                  <a:srgbClr val="FFFF00"/>
                </a:solidFill>
                <a:latin typeface="Arial" pitchFamily="34" charset="0"/>
                <a:cs typeface="Arial" pitchFamily="34" charset="0"/>
              </a:rPr>
              <a:t>Key Features:</a:t>
            </a:r>
          </a:p>
          <a:p>
            <a:r>
              <a:rPr lang="en-US" sz="900" kern="0" dirty="0">
                <a:solidFill>
                  <a:schemeClr val="bg1"/>
                </a:solidFill>
                <a:latin typeface="Arial" pitchFamily="34" charset="0"/>
                <a:cs typeface="Arial" pitchFamily="34" charset="0"/>
              </a:rPr>
              <a:t>Prebuilt Templates: Quickly create branded portals.</a:t>
            </a:r>
          </a:p>
          <a:p>
            <a:r>
              <a:rPr lang="en-US" sz="900" kern="0" dirty="0">
                <a:solidFill>
                  <a:schemeClr val="bg1"/>
                </a:solidFill>
                <a:latin typeface="Arial" pitchFamily="34" charset="0"/>
                <a:cs typeface="Arial" pitchFamily="34" charset="0"/>
              </a:rPr>
              <a:t>Content Integration: Combine apps, dashboards, and workflows in a unified portal.</a:t>
            </a:r>
          </a:p>
          <a:p>
            <a:r>
              <a:rPr lang="en-US" sz="900" kern="0" dirty="0">
                <a:solidFill>
                  <a:schemeClr val="bg1"/>
                </a:solidFill>
                <a:latin typeface="Arial" pitchFamily="34" charset="0"/>
                <a:cs typeface="Arial" pitchFamily="34" charset="0"/>
              </a:rPr>
              <a:t>Role-Based Access: Customize content and permissions according to user roles.</a:t>
            </a:r>
          </a:p>
          <a:p>
            <a:r>
              <a:rPr lang="en-US" sz="900" kern="0" dirty="0">
                <a:solidFill>
                  <a:schemeClr val="bg1"/>
                </a:solidFill>
                <a:latin typeface="Arial" pitchFamily="34" charset="0"/>
                <a:cs typeface="Arial" pitchFamily="34" charset="0"/>
              </a:rPr>
              <a:t>Collaboration Features: Incorporate chat, forums, and knowledge-sharing tools.</a:t>
            </a:r>
          </a:p>
          <a:p>
            <a:r>
              <a:rPr lang="en-US" sz="900" kern="0" dirty="0">
                <a:solidFill>
                  <a:schemeClr val="bg1"/>
                </a:solidFill>
                <a:latin typeface="Arial" pitchFamily="34" charset="0"/>
                <a:cs typeface="Arial" pitchFamily="34" charset="0"/>
              </a:rPr>
              <a:t>Mobile-Friendly Design: Ensure accessibility across all devices.</a:t>
            </a:r>
            <a:br>
              <a:rPr lang="en-US" sz="900" kern="0" dirty="0">
                <a:solidFill>
                  <a:schemeClr val="bg1"/>
                </a:solidFill>
                <a:latin typeface="Arial" pitchFamily="34" charset="0"/>
                <a:cs typeface="Arial" pitchFamily="34" charset="0"/>
              </a:rPr>
            </a:br>
            <a:r>
              <a:rPr lang="en-US" sz="900" b="1" kern="0" dirty="0">
                <a:solidFill>
                  <a:srgbClr val="FFFF00"/>
                </a:solidFill>
                <a:latin typeface="Arial" pitchFamily="34" charset="0"/>
                <a:cs typeface="Arial" pitchFamily="34" charset="0"/>
              </a:rPr>
              <a:t>Use Cases:</a:t>
            </a:r>
          </a:p>
          <a:p>
            <a:r>
              <a:rPr lang="en-US" sz="900" kern="0" dirty="0">
                <a:solidFill>
                  <a:schemeClr val="bg1"/>
                </a:solidFill>
                <a:latin typeface="Arial" pitchFamily="34" charset="0"/>
                <a:cs typeface="Arial" pitchFamily="34" charset="0"/>
              </a:rPr>
              <a:t>Developing employee self-service platforms.</a:t>
            </a:r>
          </a:p>
          <a:p>
            <a:r>
              <a:rPr lang="en-US" sz="900" kern="0" dirty="0">
                <a:solidFill>
                  <a:schemeClr val="bg1"/>
                </a:solidFill>
                <a:latin typeface="Arial" pitchFamily="34" charset="0"/>
                <a:cs typeface="Arial" pitchFamily="34" charset="0"/>
              </a:rPr>
              <a:t>Creating customer support portals.</a:t>
            </a:r>
          </a:p>
          <a:p>
            <a:r>
              <a:rPr lang="en-US" sz="900" kern="0" dirty="0">
                <a:solidFill>
                  <a:schemeClr val="bg1"/>
                </a:solidFill>
                <a:latin typeface="Arial" pitchFamily="34" charset="0"/>
                <a:cs typeface="Arial" pitchFamily="34" charset="0"/>
              </a:rPr>
              <a:t>Building collaboration hubs for partners.</a:t>
            </a:r>
          </a:p>
        </p:txBody>
      </p:sp>
    </p:spTree>
    <p:extLst>
      <p:ext uri="{BB962C8B-B14F-4D97-AF65-F5344CB8AC3E}">
        <p14:creationId xmlns:p14="http://schemas.microsoft.com/office/powerpoint/2010/main" val="327740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19C45-BE39-6D0D-142E-C9FC3E35E53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C862020-8D71-E31A-09C9-A2797DAF017C}"/>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69F43734-243A-5AED-8E4D-06E1D66AF16E}"/>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19</a:t>
            </a:fld>
            <a:endParaRPr lang="en-US" dirty="0"/>
          </a:p>
        </p:txBody>
      </p:sp>
      <p:sp>
        <p:nvSpPr>
          <p:cNvPr id="5" name="Title 4">
            <a:extLst>
              <a:ext uri="{FF2B5EF4-FFF2-40B4-BE49-F238E27FC236}">
                <a16:creationId xmlns:a16="http://schemas.microsoft.com/office/drawing/2014/main" id="{F2B0E1C5-8A08-413F-8B09-C84C12CD5C27}"/>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SAP Build Work Zone?</a:t>
            </a:r>
          </a:p>
        </p:txBody>
      </p:sp>
      <p:sp>
        <p:nvSpPr>
          <p:cNvPr id="6" name="TextBox 5">
            <a:extLst>
              <a:ext uri="{FF2B5EF4-FFF2-40B4-BE49-F238E27FC236}">
                <a16:creationId xmlns:a16="http://schemas.microsoft.com/office/drawing/2014/main" id="{1C969C4F-071B-E3C7-E6AB-76054C04A9E0}"/>
              </a:ext>
            </a:extLst>
          </p:cNvPr>
          <p:cNvSpPr txBox="1"/>
          <p:nvPr/>
        </p:nvSpPr>
        <p:spPr>
          <a:xfrm>
            <a:off x="140804" y="742950"/>
            <a:ext cx="8774596" cy="1200329"/>
          </a:xfrm>
          <a:prstGeom prst="rect">
            <a:avLst/>
          </a:prstGeom>
          <a:noFill/>
        </p:spPr>
        <p:txBody>
          <a:bodyPr wrap="square">
            <a:spAutoFit/>
          </a:bodyPr>
          <a:lstStyle/>
          <a:p>
            <a:r>
              <a:rPr lang="en-US" sz="1200" b="0" i="0" dirty="0">
                <a:solidFill>
                  <a:srgbClr val="475E75"/>
                </a:solidFill>
                <a:effectLst/>
                <a:latin typeface="72" panose="020B0503030000000003" pitchFamily="34" charset="0"/>
              </a:rPr>
              <a:t>SAP Build Work Zone, advanced edition is a powerful SAP Business Technology Platform service that consists of several components</a:t>
            </a:r>
          </a:p>
          <a:p>
            <a:endParaRPr lang="en-US" sz="1200" dirty="0">
              <a:solidFill>
                <a:srgbClr val="475E75"/>
              </a:solidFill>
              <a:latin typeface="72" panose="020B0503030000000003" pitchFamily="34" charset="0"/>
            </a:endParaRPr>
          </a:p>
          <a:p>
            <a:r>
              <a:rPr lang="en-US" sz="1200" b="0" i="0" dirty="0">
                <a:solidFill>
                  <a:srgbClr val="475E75"/>
                </a:solidFill>
                <a:effectLst/>
                <a:latin typeface="72" panose="020B0503030000000003" pitchFamily="34" charset="0"/>
              </a:rPr>
              <a:t>SAP Launchpad Services is now called </a:t>
            </a:r>
            <a:r>
              <a:rPr lang="en-US" sz="1200" b="1" i="0" dirty="0">
                <a:solidFill>
                  <a:srgbClr val="475E75"/>
                </a:solidFill>
                <a:effectLst/>
                <a:latin typeface="72" panose="020B0503030000000003" pitchFamily="34" charset="0"/>
              </a:rPr>
              <a:t>SAP Build Work Zone, Standard</a:t>
            </a:r>
            <a:br>
              <a:rPr lang="en-US" sz="1200" dirty="0"/>
            </a:br>
            <a:br>
              <a:rPr lang="en-US" sz="1200" dirty="0"/>
            </a:br>
            <a:r>
              <a:rPr lang="en-US" sz="1200" b="0" i="0" dirty="0">
                <a:solidFill>
                  <a:srgbClr val="475E75"/>
                </a:solidFill>
                <a:effectLst/>
                <a:latin typeface="72" panose="020B0503030000000003" pitchFamily="34" charset="0"/>
              </a:rPr>
              <a:t>SAP Work Zone is now called </a:t>
            </a:r>
            <a:r>
              <a:rPr lang="en-US" sz="1200" b="1" i="0" dirty="0">
                <a:solidFill>
                  <a:srgbClr val="475E75"/>
                </a:solidFill>
                <a:effectLst/>
                <a:latin typeface="72" panose="020B0503030000000003" pitchFamily="34" charset="0"/>
              </a:rPr>
              <a:t>SAP Build Work Zone, Advanced</a:t>
            </a:r>
            <a:endParaRPr lang="en-IN" sz="1200" dirty="0"/>
          </a:p>
        </p:txBody>
      </p:sp>
      <p:pic>
        <p:nvPicPr>
          <p:cNvPr id="5122" name="Picture 2">
            <a:extLst>
              <a:ext uri="{FF2B5EF4-FFF2-40B4-BE49-F238E27FC236}">
                <a16:creationId xmlns:a16="http://schemas.microsoft.com/office/drawing/2014/main" id="{114857FC-F584-21F5-8924-5FA2ED7AC7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347"/>
          <a:stretch/>
        </p:blipFill>
        <p:spPr bwMode="auto">
          <a:xfrm>
            <a:off x="685884" y="1910977"/>
            <a:ext cx="7684435" cy="2808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27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2382" y="-10043"/>
            <a:ext cx="9139238" cy="569185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57">
              <a:defRPr/>
            </a:pPr>
            <a:endParaRPr lang="en-US" sz="1349">
              <a:solidFill>
                <a:srgbClr val="FFFFFF"/>
              </a:solidFill>
              <a:latin typeface="Arial" panose="020B0604020202020204"/>
            </a:endParaRPr>
          </a:p>
        </p:txBody>
      </p:sp>
      <p:sp>
        <p:nvSpPr>
          <p:cNvPr id="6" name="Rectangle 5"/>
          <p:cNvSpPr/>
          <p:nvPr/>
        </p:nvSpPr>
        <p:spPr>
          <a:xfrm>
            <a:off x="2382" y="2392863"/>
            <a:ext cx="9139238" cy="188222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57">
              <a:defRPr/>
            </a:pPr>
            <a:endParaRPr lang="ko-KR" altLang="en-US" sz="1349">
              <a:solidFill>
                <a:srgbClr val="FFFFFF"/>
              </a:solidFill>
              <a:latin typeface="Arial" panose="020B0604020202020204"/>
              <a:ea typeface="굴림" panose="020B0600000101010101" pitchFamily="34" charset="-127"/>
            </a:endParaRPr>
          </a:p>
        </p:txBody>
      </p:sp>
      <p:sp>
        <p:nvSpPr>
          <p:cNvPr id="7" name="Rectangle 6"/>
          <p:cNvSpPr/>
          <p:nvPr/>
        </p:nvSpPr>
        <p:spPr>
          <a:xfrm>
            <a:off x="2382" y="2522237"/>
            <a:ext cx="9139238" cy="159582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57">
              <a:defRPr/>
            </a:pPr>
            <a:endParaRPr lang="ko-KR" altLang="en-US" sz="134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2881727" y="2577435"/>
            <a:ext cx="3380548" cy="507703"/>
          </a:xfrm>
          <a:prstGeom prst="rect">
            <a:avLst/>
          </a:prstGeom>
          <a:noFill/>
          <a:ln>
            <a:noFill/>
          </a:ln>
        </p:spPr>
        <p:txBody>
          <a:bodyPr wrap="square" rtlCol="0">
            <a:spAutoFit/>
          </a:bodyPr>
          <a:lstStyle/>
          <a:p>
            <a:pPr algn="ctr" defTabSz="685457">
              <a:defRPr/>
            </a:pPr>
            <a:r>
              <a:rPr lang="en-IN" sz="26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2474" spc="113"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332706" y="3044889"/>
            <a:ext cx="8478590" cy="922945"/>
          </a:xfrm>
          <a:prstGeom prst="rect">
            <a:avLst/>
          </a:prstGeom>
          <a:noFill/>
          <a:ln>
            <a:noFill/>
          </a:ln>
        </p:spPr>
        <p:txBody>
          <a:bodyPr wrap="square" rtlCol="0">
            <a:spAutoFit/>
          </a:bodyPr>
          <a:lstStyle/>
          <a:p>
            <a:pPr algn="ctr" defTabSz="685457">
              <a:defRPr/>
            </a:pPr>
            <a:r>
              <a:rPr lang="en-IN" sz="17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0243" y="0"/>
            <a:ext cx="491377" cy="485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person wearing virtual reality goggles&#10;&#10;Description automatically generated">
            <a:extLst>
              <a:ext uri="{FF2B5EF4-FFF2-40B4-BE49-F238E27FC236}">
                <a16:creationId xmlns:a16="http://schemas.microsoft.com/office/drawing/2014/main" id="{D3D90AE4-C3C7-D65D-106A-847A74202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1950"/>
          <a:stretch/>
        </p:blipFill>
        <p:spPr bwMode="auto">
          <a:xfrm>
            <a:off x="457200" y="971550"/>
            <a:ext cx="8229600" cy="3623073"/>
          </a:xfrm>
          <a:prstGeom prst="rect">
            <a:avLst/>
          </a:prstGeom>
          <a:solidFill>
            <a:srgbClr val="FFFFFF"/>
          </a:solidFill>
        </p:spPr>
      </p:pic>
      <p:sp>
        <p:nvSpPr>
          <p:cNvPr id="2" name="Footer Placeholder 1">
            <a:extLst>
              <a:ext uri="{FF2B5EF4-FFF2-40B4-BE49-F238E27FC236}">
                <a16:creationId xmlns:a16="http://schemas.microsoft.com/office/drawing/2014/main" id="{66D9D8C3-B1AE-95E5-1A88-BBCFF4EEA99E}"/>
              </a:ext>
            </a:extLst>
          </p:cNvPr>
          <p:cNvSpPr>
            <a:spLocks noGrp="1"/>
          </p:cNvSpPr>
          <p:nvPr>
            <p:ph type="ftr" sz="quarter" idx="11"/>
          </p:nvPr>
        </p:nvSpPr>
        <p:spPr>
          <a:xfrm>
            <a:off x="3124200" y="4767263"/>
            <a:ext cx="2895600" cy="273844"/>
          </a:xfrm>
        </p:spPr>
        <p:txBody>
          <a:bodyPr anchor="ctr">
            <a:normAutofit/>
          </a:bodyPr>
          <a:lstStyle/>
          <a:p>
            <a:pPr>
              <a:lnSpc>
                <a:spcPct val="90000"/>
              </a:lnSpc>
              <a:spcAft>
                <a:spcPts val="600"/>
              </a:spcAft>
            </a:pPr>
            <a:r>
              <a:rPr lang="en-US"/>
              <a:t>www.anubhavtrainings.com</a:t>
            </a:r>
          </a:p>
        </p:txBody>
      </p:sp>
      <p:sp>
        <p:nvSpPr>
          <p:cNvPr id="3" name="Slide Number Placeholder 2">
            <a:extLst>
              <a:ext uri="{FF2B5EF4-FFF2-40B4-BE49-F238E27FC236}">
                <a16:creationId xmlns:a16="http://schemas.microsoft.com/office/drawing/2014/main" id="{508571A3-C853-2F67-C770-C47B0ECA6E9D}"/>
              </a:ext>
            </a:extLst>
          </p:cNvPr>
          <p:cNvSpPr>
            <a:spLocks noGrp="1"/>
          </p:cNvSpPr>
          <p:nvPr>
            <p:ph type="sldNum" sz="quarter" idx="12"/>
          </p:nvPr>
        </p:nvSpPr>
        <p:spPr>
          <a:xfrm>
            <a:off x="457200" y="4767263"/>
            <a:ext cx="2133600" cy="273844"/>
          </a:xfrm>
        </p:spPr>
        <p:txBody>
          <a:bodyPr anchor="ctr">
            <a:normAutofit/>
          </a:bodyPr>
          <a:lstStyle/>
          <a:p>
            <a:pPr>
              <a:lnSpc>
                <a:spcPct val="90000"/>
              </a:lnSpc>
              <a:spcAft>
                <a:spcPts val="600"/>
              </a:spcAft>
            </a:pPr>
            <a:fld id="{B6F15528-21DE-4FAA-801E-634DDDAF4B2B}" type="slidenum">
              <a:rPr lang="en-US" smtClean="0"/>
              <a:pPr>
                <a:lnSpc>
                  <a:spcPct val="90000"/>
                </a:lnSpc>
                <a:spcAft>
                  <a:spcPts val="600"/>
                </a:spcAft>
              </a:pPr>
              <a:t>20</a:t>
            </a:fld>
            <a:endParaRPr lang="en-US"/>
          </a:p>
        </p:txBody>
      </p:sp>
      <p:sp>
        <p:nvSpPr>
          <p:cNvPr id="4" name="Title 3">
            <a:extLst>
              <a:ext uri="{FF2B5EF4-FFF2-40B4-BE49-F238E27FC236}">
                <a16:creationId xmlns:a16="http://schemas.microsoft.com/office/drawing/2014/main" id="{DD8E42BD-A877-EC47-A511-B7A4C99910AD}"/>
              </a:ext>
            </a:extLst>
          </p:cNvPr>
          <p:cNvSpPr>
            <a:spLocks noGrp="1"/>
          </p:cNvSpPr>
          <p:nvPr>
            <p:ph type="title"/>
          </p:nvPr>
        </p:nvSpPr>
        <p:spPr>
          <a:xfrm>
            <a:off x="457200" y="438150"/>
            <a:ext cx="8229600" cy="533401"/>
          </a:xfrm>
        </p:spPr>
        <p:txBody>
          <a:bodyPr>
            <a:normAutofit/>
          </a:bodyPr>
          <a:lstStyle/>
          <a:p>
            <a:r>
              <a:rPr lang="en-IN" dirty="0">
                <a:latin typeface="Cooper Black" panose="0208090404030B020404" pitchFamily="18" charset="0"/>
              </a:rPr>
              <a:t>Hands-on Setting up Build Work Zone</a:t>
            </a:r>
          </a:p>
        </p:txBody>
      </p:sp>
    </p:spTree>
    <p:extLst>
      <p:ext uri="{BB962C8B-B14F-4D97-AF65-F5344CB8AC3E}">
        <p14:creationId xmlns:p14="http://schemas.microsoft.com/office/powerpoint/2010/main" val="2125680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77192-09C6-FA74-855F-3A3AE8444A3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81A302E-9B86-4630-28D7-7376FAF0F06B}"/>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5908BA6A-AB3E-281D-F2A0-664633C7C464}"/>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21</a:t>
            </a:fld>
            <a:endParaRPr lang="en-US" dirty="0"/>
          </a:p>
        </p:txBody>
      </p:sp>
      <p:sp>
        <p:nvSpPr>
          <p:cNvPr id="5" name="Title 4">
            <a:extLst>
              <a:ext uri="{FF2B5EF4-FFF2-40B4-BE49-F238E27FC236}">
                <a16:creationId xmlns:a16="http://schemas.microsoft.com/office/drawing/2014/main" id="{C12B93EF-AD27-E981-E7A1-10F7405B0D73}"/>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What is SAP Cloud Identity Service?</a:t>
            </a:r>
          </a:p>
        </p:txBody>
      </p:sp>
      <p:sp>
        <p:nvSpPr>
          <p:cNvPr id="2" name="TextBox 1">
            <a:extLst>
              <a:ext uri="{FF2B5EF4-FFF2-40B4-BE49-F238E27FC236}">
                <a16:creationId xmlns:a16="http://schemas.microsoft.com/office/drawing/2014/main" id="{E0B54309-BE9F-BD69-388E-833149DEC776}"/>
              </a:ext>
            </a:extLst>
          </p:cNvPr>
          <p:cNvSpPr txBox="1"/>
          <p:nvPr/>
        </p:nvSpPr>
        <p:spPr>
          <a:xfrm>
            <a:off x="152400" y="971549"/>
            <a:ext cx="8763000" cy="1524001"/>
          </a:xfrm>
          <a:prstGeom prst="rect">
            <a:avLst/>
          </a:prstGeom>
        </p:spPr>
        <p:txBody>
          <a:bodyPr vert="horz" lIns="91440" tIns="45720" rIns="91440" bIns="45720" rtlCol="0">
            <a:normAutofit lnSpcReduction="10000"/>
          </a:bodyPr>
          <a:lstStyle/>
          <a:p>
            <a:pPr algn="l" fontAlgn="t">
              <a:buNone/>
            </a:pPr>
            <a:r>
              <a:rPr lang="en-US" sz="1400" b="0" i="0" dirty="0">
                <a:effectLst/>
                <a:latin typeface="72" panose="020B0503030000000003" pitchFamily="34" charset="0"/>
              </a:rPr>
              <a:t>SAP Cloud Identity Services are a group of services of SAP Business Technology Platform (SAP BTP), which enable you to integrate identity and access management between systems. The goal is to provide a seamless single sign-on experience across systems while ensuring that system and data access are secure. SAP Cloud Identity Services include Identity Authentication, Identity Provisioning, Identity Directory and Authorization Management.</a:t>
            </a:r>
          </a:p>
          <a:p>
            <a:pPr>
              <a:buNone/>
            </a:pPr>
            <a:br>
              <a:rPr lang="en-US" sz="1400" b="0" i="0" dirty="0">
                <a:solidFill>
                  <a:srgbClr val="0854A0"/>
                </a:solidFill>
                <a:effectLst/>
                <a:latin typeface="SAP-icons"/>
              </a:rPr>
            </a:br>
            <a:endParaRPr lang="en-US" sz="1400" dirty="0"/>
          </a:p>
        </p:txBody>
      </p:sp>
      <p:pic>
        <p:nvPicPr>
          <p:cNvPr id="7170" name="Picture 2">
            <a:extLst>
              <a:ext uri="{FF2B5EF4-FFF2-40B4-BE49-F238E27FC236}">
                <a16:creationId xmlns:a16="http://schemas.microsoft.com/office/drawing/2014/main" id="{8EB9557B-998B-0E71-561C-6C8DC8761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190750"/>
            <a:ext cx="6172200" cy="2347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69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166AB2-AF7C-B1BC-E104-98820A65828A}"/>
              </a:ext>
            </a:extLst>
          </p:cNvPr>
          <p:cNvSpPr>
            <a:spLocks noGrp="1"/>
          </p:cNvSpPr>
          <p:nvPr>
            <p:ph type="title"/>
          </p:nvPr>
        </p:nvSpPr>
        <p:spPr/>
        <p:txBody>
          <a:bodyPr/>
          <a:lstStyle/>
          <a:p>
            <a:r>
              <a:rPr lang="en-IN" dirty="0"/>
              <a:t>Why we need IAM</a:t>
            </a:r>
          </a:p>
        </p:txBody>
      </p:sp>
    </p:spTree>
    <p:extLst>
      <p:ext uri="{BB962C8B-B14F-4D97-AF65-F5344CB8AC3E}">
        <p14:creationId xmlns:p14="http://schemas.microsoft.com/office/powerpoint/2010/main" val="186477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988236-86EB-B182-FA1F-EB4AD9DA9ED8}"/>
              </a:ext>
            </a:extLst>
          </p:cNvPr>
          <p:cNvSpPr>
            <a:spLocks noGrp="1"/>
          </p:cNvSpPr>
          <p:nvPr>
            <p:ph type="ftr" sz="quarter" idx="11"/>
          </p:nvPr>
        </p:nvSpPr>
        <p:spPr/>
        <p:txBody>
          <a:bodyPr/>
          <a:lstStyle/>
          <a:p>
            <a:r>
              <a:rPr lang="en-US"/>
              <a:t>www.anubhavtrainings.com</a:t>
            </a:r>
            <a:endParaRPr lang="en-US" dirty="0"/>
          </a:p>
        </p:txBody>
      </p:sp>
      <p:sp>
        <p:nvSpPr>
          <p:cNvPr id="3" name="Slide Number Placeholder 2">
            <a:extLst>
              <a:ext uri="{FF2B5EF4-FFF2-40B4-BE49-F238E27FC236}">
                <a16:creationId xmlns:a16="http://schemas.microsoft.com/office/drawing/2014/main" id="{4FD17648-E4D0-C5AB-AED2-C2E40B353359}"/>
              </a:ext>
            </a:extLst>
          </p:cNvPr>
          <p:cNvSpPr>
            <a:spLocks noGrp="1"/>
          </p:cNvSpPr>
          <p:nvPr>
            <p:ph type="sldNum" sz="quarter" idx="12"/>
          </p:nvPr>
        </p:nvSpPr>
        <p:spPr/>
        <p:txBody>
          <a:bodyPr/>
          <a:lstStyle/>
          <a:p>
            <a:fld id="{B6F15528-21DE-4FAA-801E-634DDDAF4B2B}" type="slidenum">
              <a:rPr lang="en-US" smtClean="0"/>
              <a:pPr/>
              <a:t>23</a:t>
            </a:fld>
            <a:endParaRPr lang="en-US"/>
          </a:p>
        </p:txBody>
      </p:sp>
      <p:sp>
        <p:nvSpPr>
          <p:cNvPr id="4" name="Title 3">
            <a:extLst>
              <a:ext uri="{FF2B5EF4-FFF2-40B4-BE49-F238E27FC236}">
                <a16:creationId xmlns:a16="http://schemas.microsoft.com/office/drawing/2014/main" id="{7F6F601F-ECA0-565F-15BB-8ACFEDC85B7F}"/>
              </a:ext>
            </a:extLst>
          </p:cNvPr>
          <p:cNvSpPr>
            <a:spLocks noGrp="1"/>
          </p:cNvSpPr>
          <p:nvPr>
            <p:ph type="title"/>
          </p:nvPr>
        </p:nvSpPr>
        <p:spPr/>
        <p:txBody>
          <a:bodyPr/>
          <a:lstStyle/>
          <a:p>
            <a:r>
              <a:rPr lang="en-IN" dirty="0"/>
              <a:t>Become Admin for your Identity Service</a:t>
            </a:r>
          </a:p>
        </p:txBody>
      </p:sp>
      <p:pic>
        <p:nvPicPr>
          <p:cNvPr id="6" name="Picture 5">
            <a:extLst>
              <a:ext uri="{FF2B5EF4-FFF2-40B4-BE49-F238E27FC236}">
                <a16:creationId xmlns:a16="http://schemas.microsoft.com/office/drawing/2014/main" id="{169993EA-C9BD-F6ED-1BC9-0BFF6E5DEFBD}"/>
              </a:ext>
            </a:extLst>
          </p:cNvPr>
          <p:cNvPicPr>
            <a:picLocks noChangeAspect="1"/>
          </p:cNvPicPr>
          <p:nvPr/>
        </p:nvPicPr>
        <p:blipFill>
          <a:blip r:embed="rId2"/>
          <a:stretch>
            <a:fillRect/>
          </a:stretch>
        </p:blipFill>
        <p:spPr>
          <a:xfrm>
            <a:off x="381000" y="971550"/>
            <a:ext cx="6087069" cy="3844124"/>
          </a:xfrm>
          <a:prstGeom prst="rect">
            <a:avLst/>
          </a:prstGeom>
        </p:spPr>
      </p:pic>
    </p:spTree>
    <p:extLst>
      <p:ext uri="{BB962C8B-B14F-4D97-AF65-F5344CB8AC3E}">
        <p14:creationId xmlns:p14="http://schemas.microsoft.com/office/powerpoint/2010/main" val="2541025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Connector 4"/>
          <p:cNvSpPr/>
          <p:nvPr/>
        </p:nvSpPr>
        <p:spPr>
          <a:xfrm>
            <a:off x="4355976" y="21622"/>
            <a:ext cx="4168026" cy="4101362"/>
          </a:xfrm>
          <a:prstGeom prst="flowChartConnector">
            <a:avLst/>
          </a:prstGeom>
          <a:gradFill flip="none" rotWithShape="1">
            <a:gsLst>
              <a:gs pos="0">
                <a:srgbClr val="55E96E"/>
              </a:gs>
              <a:gs pos="46000">
                <a:srgbClr val="0AEC25"/>
              </a:gs>
              <a:gs pos="100000">
                <a:srgbClr val="00B05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Placeholder 11">
            <a:extLst>
              <a:ext uri="{FF2B5EF4-FFF2-40B4-BE49-F238E27FC236}">
                <a16:creationId xmlns:a16="http://schemas.microsoft.com/office/drawing/2014/main" id="{420F5850-2D59-4C25-ADFF-E9013C5A6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9" y="10551"/>
            <a:ext cx="5088657" cy="4690760"/>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p:spPr>
      </p:pic>
      <p:sp>
        <p:nvSpPr>
          <p:cNvPr id="7" name="Rectangle: Rounded Corners 3">
            <a:extLst>
              <a:ext uri="{FF2B5EF4-FFF2-40B4-BE49-F238E27FC236}">
                <a16:creationId xmlns:a16="http://schemas.microsoft.com/office/drawing/2014/main" id="{4DCA9A03-C201-42B6-AF8D-AB31333C8852}"/>
              </a:ext>
            </a:extLst>
          </p:cNvPr>
          <p:cNvSpPr/>
          <p:nvPr/>
        </p:nvSpPr>
        <p:spPr>
          <a:xfrm>
            <a:off x="4550245" y="735546"/>
            <a:ext cx="3973757" cy="2082201"/>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8" name="TextBox 7">
            <a:extLst>
              <a:ext uri="{FF2B5EF4-FFF2-40B4-BE49-F238E27FC236}">
                <a16:creationId xmlns:a16="http://schemas.microsoft.com/office/drawing/2014/main" id="{4B09D3EC-7881-4341-8189-469046CA259E}"/>
              </a:ext>
            </a:extLst>
          </p:cNvPr>
          <p:cNvSpPr txBox="1"/>
          <p:nvPr/>
        </p:nvSpPr>
        <p:spPr>
          <a:xfrm>
            <a:off x="4981951" y="1042138"/>
            <a:ext cx="3179963" cy="461665"/>
          </a:xfrm>
          <a:prstGeom prst="rect">
            <a:avLst/>
          </a:prstGeom>
          <a:noFill/>
        </p:spPr>
        <p:txBody>
          <a:bodyPr wrap="square" lIns="0" tIns="0" rIns="0" bIns="0" rtlCol="0">
            <a:spAutoFit/>
          </a:bodyPr>
          <a:lstStyle/>
          <a:p>
            <a:r>
              <a:rPr lang="en-IN" sz="3000" b="1" dirty="0">
                <a:solidFill>
                  <a:srgbClr val="75C042"/>
                </a:solidFill>
              </a:rPr>
              <a:t>What We </a:t>
            </a:r>
            <a:r>
              <a:rPr lang="en-IN" sz="3000" b="1" dirty="0">
                <a:solidFill>
                  <a:srgbClr val="55E96E"/>
                </a:solidFill>
                <a:latin typeface="Segoe UI Light" panose="020B0502040204020203" pitchFamily="34" charset="0"/>
                <a:cs typeface="Segoe UI Light" panose="020B0502040204020203" pitchFamily="34" charset="0"/>
              </a:rPr>
              <a:t>Did</a:t>
            </a:r>
          </a:p>
        </p:txBody>
      </p:sp>
      <p:sp>
        <p:nvSpPr>
          <p:cNvPr id="9" name="TextBox 8">
            <a:extLst>
              <a:ext uri="{FF2B5EF4-FFF2-40B4-BE49-F238E27FC236}">
                <a16:creationId xmlns:a16="http://schemas.microsoft.com/office/drawing/2014/main" id="{A0CBE2D0-9475-4BE8-AC62-B9A03DC275C3}"/>
              </a:ext>
            </a:extLst>
          </p:cNvPr>
          <p:cNvSpPr txBox="1"/>
          <p:nvPr/>
        </p:nvSpPr>
        <p:spPr>
          <a:xfrm>
            <a:off x="4981951" y="1610639"/>
            <a:ext cx="3179963" cy="461665"/>
          </a:xfrm>
          <a:prstGeom prst="rect">
            <a:avLst/>
          </a:prstGeom>
          <a:noFill/>
        </p:spPr>
        <p:txBody>
          <a:bodyPr wrap="square" lIns="0" tIns="0" rIns="0" bIns="0" rtlCol="0" anchor="t">
            <a:spAutoFit/>
          </a:bodyPr>
          <a:lstStyle/>
          <a:p>
            <a:r>
              <a:rPr lang="en-US" sz="3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3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10" name="Group 9">
            <a:extLst>
              <a:ext uri="{FF2B5EF4-FFF2-40B4-BE49-F238E27FC236}">
                <a16:creationId xmlns:a16="http://schemas.microsoft.com/office/drawing/2014/main" id="{CBADDFA3-0336-41F5-81AE-B9456B828C2C}"/>
              </a:ext>
            </a:extLst>
          </p:cNvPr>
          <p:cNvGrpSpPr/>
          <p:nvPr/>
        </p:nvGrpSpPr>
        <p:grpSpPr>
          <a:xfrm>
            <a:off x="4999393" y="2370854"/>
            <a:ext cx="463016" cy="82493"/>
            <a:chOff x="6006451" y="5603130"/>
            <a:chExt cx="617354" cy="109990"/>
          </a:xfrm>
        </p:grpSpPr>
        <p:sp>
          <p:nvSpPr>
            <p:cNvPr id="11"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rgbClr val="00B050"/>
            </a:solidFill>
            <a:ln w="9525">
              <a:noFill/>
              <a:miter lim="800000"/>
              <a:headEnd/>
              <a:tailEnd/>
            </a:ln>
          </p:spPr>
          <p:txBody>
            <a:bodyPr vert="horz" wrap="square" lIns="68580" tIns="34290" rIns="68580" bIns="34290" numCol="1" anchor="t" anchorCtr="0" compatLnSpc="1">
              <a:prstTxWarp prst="textNoShape">
                <a:avLst/>
              </a:prstTxWarp>
            </a:bodyPr>
            <a:lstStyle/>
            <a:p>
              <a:endParaRPr lang="en-IN" sz="1350"/>
            </a:p>
          </p:txBody>
        </p:sp>
        <p:sp>
          <p:nvSpPr>
            <p:cNvPr id="12"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rgbClr val="75C042"/>
            </a:solidFill>
            <a:ln w="9525">
              <a:noFill/>
              <a:miter lim="800000"/>
              <a:headEnd/>
              <a:tailEnd/>
            </a:ln>
          </p:spPr>
          <p:txBody>
            <a:bodyPr vert="horz" wrap="square" lIns="68580" tIns="34290" rIns="68580" bIns="34290" numCol="1" anchor="t" anchorCtr="0" compatLnSpc="1">
              <a:prstTxWarp prst="textNoShape">
                <a:avLst/>
              </a:prstTxWarp>
            </a:bodyPr>
            <a:lstStyle/>
            <a:p>
              <a:endParaRPr lang="en-IN" sz="1350"/>
            </a:p>
          </p:txBody>
        </p:sp>
        <p:sp>
          <p:nvSpPr>
            <p:cNvPr id="13"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rgbClr val="0AEC25"/>
            </a:solidFill>
            <a:ln w="9525">
              <a:noFill/>
              <a:miter lim="800000"/>
              <a:headEnd/>
              <a:tailEnd/>
            </a:ln>
          </p:spPr>
          <p:txBody>
            <a:bodyPr vert="horz" wrap="square" lIns="68580" tIns="34290" rIns="68580" bIns="34290" numCol="1" anchor="t" anchorCtr="0" compatLnSpc="1">
              <a:prstTxWarp prst="textNoShape">
                <a:avLst/>
              </a:prstTxWarp>
            </a:bodyPr>
            <a:lstStyle/>
            <a:p>
              <a:endParaRPr lang="en-IN" sz="1350"/>
            </a:p>
          </p:txBody>
        </p:sp>
      </p:grpSp>
      <p:sp>
        <p:nvSpPr>
          <p:cNvPr id="14" name="Google Shape;845;p16"/>
          <p:cNvSpPr/>
          <p:nvPr/>
        </p:nvSpPr>
        <p:spPr>
          <a:xfrm>
            <a:off x="1190" y="0"/>
            <a:ext cx="1494765" cy="736929"/>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75C042"/>
          </a:solidFill>
          <a:ln>
            <a:noFill/>
          </a:ln>
        </p:spPr>
        <p:txBody>
          <a:bodyPr spcFirstLastPara="1" wrap="square" lIns="68569" tIns="34275" rIns="68569" bIns="34275" anchor="ctr" anchorCtr="0">
            <a:noAutofit/>
          </a:bodyPr>
          <a:lstStyle/>
          <a:p>
            <a:pPr algn="ctr" defTabSz="685800">
              <a:buClr>
                <a:srgbClr val="000000"/>
              </a:buClr>
              <a:defRPr/>
            </a:pPr>
            <a:endParaRPr sz="1350" kern="0">
              <a:solidFill>
                <a:srgbClr val="75C042"/>
              </a:solidFill>
              <a:latin typeface="Calibri"/>
              <a:ea typeface="Calibri"/>
              <a:cs typeface="Calibri"/>
              <a:sym typeface="Calibri"/>
            </a:endParaRPr>
          </a:p>
        </p:txBody>
      </p:sp>
      <p:sp>
        <p:nvSpPr>
          <p:cNvPr id="16" name="Google Shape;552;p2"/>
          <p:cNvSpPr txBox="1"/>
          <p:nvPr/>
        </p:nvSpPr>
        <p:spPr>
          <a:xfrm>
            <a:off x="7108178" y="4873864"/>
            <a:ext cx="2251926" cy="253885"/>
          </a:xfrm>
          <a:prstGeom prst="rect">
            <a:avLst/>
          </a:prstGeom>
          <a:noFill/>
          <a:ln>
            <a:noFill/>
          </a:ln>
        </p:spPr>
        <p:txBody>
          <a:bodyPr spcFirstLastPara="1" wrap="square" lIns="68569" tIns="34275" rIns="68569" bIns="34275" anchor="t" anchorCtr="0">
            <a:spAutoFit/>
          </a:bodyPr>
          <a:lstStyle/>
          <a:p>
            <a:r>
              <a:rPr lang="en-US" sz="12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2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1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0243" y="0"/>
            <a:ext cx="491377" cy="485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13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946764" y="2580648"/>
            <a:ext cx="4187536" cy="692497"/>
          </a:xfrm>
          <a:prstGeom prst="rect">
            <a:avLst/>
          </a:prstGeom>
          <a:noFill/>
        </p:spPr>
        <p:txBody>
          <a:bodyPr wrap="square" lIns="0" tIns="0" rIns="0" bIns="0" rtlCol="0">
            <a:spAutoFit/>
          </a:bodyPr>
          <a:lstStyle/>
          <a:p>
            <a:r>
              <a:rPr lang="en-IN" sz="4500" b="1" dirty="0">
                <a:solidFill>
                  <a:srgbClr val="75C042"/>
                </a:solidFill>
              </a:rPr>
              <a:t>Thank</a:t>
            </a:r>
            <a:r>
              <a:rPr lang="en-IN" sz="4500" b="1" dirty="0">
                <a:solidFill>
                  <a:schemeClr val="accent1"/>
                </a:solidFill>
              </a:rPr>
              <a:t> </a:t>
            </a:r>
            <a:r>
              <a:rPr lang="en-IN" sz="4500" b="1" dirty="0">
                <a:solidFill>
                  <a:srgbClr val="75C042"/>
                </a:solidFill>
              </a:rPr>
              <a:t>You</a:t>
            </a:r>
          </a:p>
        </p:txBody>
      </p:sp>
      <p:sp>
        <p:nvSpPr>
          <p:cNvPr id="3" name="TextBox 2">
            <a:extLst>
              <a:ext uri="{FF2B5EF4-FFF2-40B4-BE49-F238E27FC236}">
                <a16:creationId xmlns:a16="http://schemas.microsoft.com/office/drawing/2014/main" id="{CCD57203-1FF5-432E-8E3E-4DFC442AA54C}"/>
              </a:ext>
            </a:extLst>
          </p:cNvPr>
          <p:cNvSpPr txBox="1"/>
          <p:nvPr/>
        </p:nvSpPr>
        <p:spPr>
          <a:xfrm>
            <a:off x="946764" y="3435846"/>
            <a:ext cx="4187536" cy="692497"/>
          </a:xfrm>
          <a:prstGeom prst="rect">
            <a:avLst/>
          </a:prstGeom>
          <a:noFill/>
        </p:spPr>
        <p:txBody>
          <a:bodyPr wrap="square" lIns="0" tIns="0" rIns="0" bIns="0" rtlCol="0" anchor="t">
            <a:spAutoFit/>
          </a:bodyPr>
          <a:lstStyle/>
          <a:p>
            <a:r>
              <a:rPr lang="en-US" sz="4500" b="1" dirty="0">
                <a:solidFill>
                  <a:srgbClr val="75C042"/>
                </a:solidFill>
              </a:rPr>
              <a:t>End of </a:t>
            </a:r>
            <a:r>
              <a:rPr lang="en-US" sz="4050" b="1" kern="0" dirty="0">
                <a:solidFill>
                  <a:srgbClr val="75C042"/>
                </a:solidFill>
                <a:latin typeface="Segoe UI" panose="020B0502040204020203" pitchFamily="34" charset="0"/>
                <a:ea typeface="Calibri Light" charset="0"/>
                <a:cs typeface="Segoe UI" panose="020B0502040204020203" pitchFamily="34" charset="0"/>
              </a:rPr>
              <a:t>Day 2</a:t>
            </a:r>
            <a:endParaRPr lang="en-US" sz="4050" b="1" dirty="0">
              <a:solidFill>
                <a:srgbClr val="75C042"/>
              </a:solidFill>
              <a:latin typeface="Segoe UI" panose="020B0502040204020203" pitchFamily="34" charset="0"/>
              <a:ea typeface="Calibri Light" charset="0"/>
              <a:cs typeface="Segoe UI" panose="020B0502040204020203" pitchFamily="34" charset="0"/>
            </a:endParaRPr>
          </a:p>
        </p:txBody>
      </p:sp>
      <p:grpSp>
        <p:nvGrpSpPr>
          <p:cNvPr id="4" name="Group 3">
            <a:extLst>
              <a:ext uri="{FF2B5EF4-FFF2-40B4-BE49-F238E27FC236}">
                <a16:creationId xmlns:a16="http://schemas.microsoft.com/office/drawing/2014/main" id="{E98CF33A-90E6-4EA2-B3D7-0B26F42FF079}"/>
              </a:ext>
            </a:extLst>
          </p:cNvPr>
          <p:cNvGrpSpPr/>
          <p:nvPr/>
        </p:nvGrpSpPr>
        <p:grpSpPr>
          <a:xfrm>
            <a:off x="946763" y="4247149"/>
            <a:ext cx="983696" cy="278476"/>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grpSp>
      <p:sp>
        <p:nvSpPr>
          <p:cNvPr id="11" name="Rectangle 10">
            <a:extLst>
              <a:ext uri="{FF2B5EF4-FFF2-40B4-BE49-F238E27FC236}">
                <a16:creationId xmlns:a16="http://schemas.microsoft.com/office/drawing/2014/main" id="{DE739AA3-A794-9F54-6A5A-CA2C7ED598BB}"/>
              </a:ext>
            </a:extLst>
          </p:cNvPr>
          <p:cNvSpPr/>
          <p:nvPr/>
        </p:nvSpPr>
        <p:spPr>
          <a:xfrm>
            <a:off x="976712" y="1704281"/>
            <a:ext cx="3973328" cy="73975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www.anubhavtrainings.com</a:t>
            </a:r>
          </a:p>
        </p:txBody>
      </p:sp>
      <p:sp>
        <p:nvSpPr>
          <p:cNvPr id="12" name="Right Triangle 11"/>
          <p:cNvSpPr/>
          <p:nvPr/>
        </p:nvSpPr>
        <p:spPr>
          <a:xfrm rot="19603165">
            <a:off x="296953" y="-1026843"/>
            <a:ext cx="3143465" cy="2053685"/>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00B050"/>
                </a:solidFill>
              </a:ln>
              <a:solidFill>
                <a:srgbClr val="00B050"/>
              </a:solidFill>
            </a:endParaRPr>
          </a:p>
        </p:txBody>
      </p:sp>
      <p:sp>
        <p:nvSpPr>
          <p:cNvPr id="13" name="Right Triangle 12"/>
          <p:cNvSpPr/>
          <p:nvPr/>
        </p:nvSpPr>
        <p:spPr>
          <a:xfrm rot="16200000">
            <a:off x="5156848" y="1159118"/>
            <a:ext cx="3538845" cy="4433079"/>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00B050"/>
                </a:solidFill>
              </a:ln>
              <a:solidFill>
                <a:srgbClr val="00B050"/>
              </a:solidFill>
            </a:endParaRPr>
          </a:p>
        </p:txBody>
      </p:sp>
      <p:sp>
        <p:nvSpPr>
          <p:cNvPr id="14" name="Minus 13"/>
          <p:cNvSpPr/>
          <p:nvPr/>
        </p:nvSpPr>
        <p:spPr>
          <a:xfrm rot="19276189">
            <a:off x="3207527" y="3117933"/>
            <a:ext cx="7398364" cy="354149"/>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Google Shape;552;p2"/>
          <p:cNvSpPr txBox="1"/>
          <p:nvPr/>
        </p:nvSpPr>
        <p:spPr>
          <a:xfrm>
            <a:off x="7108178" y="4873864"/>
            <a:ext cx="2251926" cy="253885"/>
          </a:xfrm>
          <a:prstGeom prst="rect">
            <a:avLst/>
          </a:prstGeom>
          <a:noFill/>
          <a:ln>
            <a:noFill/>
          </a:ln>
        </p:spPr>
        <p:txBody>
          <a:bodyPr spcFirstLastPara="1" wrap="square" lIns="68569" tIns="34275" rIns="68569" bIns="34275" anchor="t" anchorCtr="0">
            <a:spAutoFit/>
          </a:bodyPr>
          <a:lstStyle/>
          <a:p>
            <a:r>
              <a:rPr lang="en-US" sz="1200" dirty="0">
                <a:latin typeface="Cambria" panose="02040503050406030204" pitchFamily="18" charset="0"/>
                <a:ea typeface="Cambria" panose="02040503050406030204" pitchFamily="18" charset="0"/>
                <a:cs typeface="Corben"/>
                <a:sym typeface="Corben"/>
              </a:rPr>
              <a:t>www.anubhavtrainings.com</a:t>
            </a:r>
            <a:endParaRPr sz="1200" dirty="0">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0243" y="0"/>
            <a:ext cx="491377" cy="485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99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2273307" y="1754585"/>
            <a:ext cx="6869499" cy="3388245"/>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4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191" y="670"/>
            <a:ext cx="9141619" cy="3657500"/>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81" y="670"/>
            <a:ext cx="9139239" cy="3657500"/>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572" y="-7047"/>
            <a:ext cx="9138048" cy="3665216"/>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57">
              <a:defRPr/>
            </a:pPr>
            <a:endParaRPr lang="en-US" sz="134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264117" y="4494008"/>
            <a:ext cx="2665023" cy="507575"/>
          </a:xfrm>
          <a:prstGeom prst="rect">
            <a:avLst/>
          </a:prstGeom>
        </p:spPr>
        <p:txBody>
          <a:bodyPr wrap="square">
            <a:spAutoFit/>
          </a:bodyPr>
          <a:lstStyle/>
          <a:p>
            <a:pPr defTabSz="685457">
              <a:defRPr/>
            </a:pPr>
            <a:r>
              <a:rPr lang="en-US" sz="1349" b="1" dirty="0">
                <a:solidFill>
                  <a:srgbClr val="44546A"/>
                </a:solidFill>
                <a:latin typeface="Arial" panose="020B0604020202020204" pitchFamily="34" charset="0"/>
                <a:cs typeface="Arial" panose="020B0604020202020204" pitchFamily="34" charset="0"/>
              </a:rPr>
              <a:t>Contact us today!</a:t>
            </a:r>
          </a:p>
          <a:p>
            <a:pPr defTabSz="685457">
              <a:defRPr/>
            </a:pPr>
            <a:r>
              <a:rPr lang="en-US" sz="134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6134855" y="2194523"/>
            <a:ext cx="2422082" cy="230832"/>
          </a:xfrm>
          <a:prstGeom prst="rect">
            <a:avLst/>
          </a:prstGeom>
        </p:spPr>
        <p:txBody>
          <a:bodyPr wrap="square">
            <a:spAutoFit/>
          </a:bodyPr>
          <a:lstStyle/>
          <a:p>
            <a:pPr algn="ctr" defTabSz="685595">
              <a:defRPr/>
            </a:pPr>
            <a:r>
              <a:rPr lang="en-IN" sz="900" spc="38"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900" spc="38"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917449" y="2335393"/>
            <a:ext cx="1351085" cy="507703"/>
          </a:xfrm>
          <a:prstGeom prst="rect">
            <a:avLst/>
          </a:prstGeom>
        </p:spPr>
        <p:txBody>
          <a:bodyPr wrap="square">
            <a:spAutoFit/>
          </a:bodyPr>
          <a:lstStyle/>
          <a:p>
            <a:pPr algn="ctr" defTabSz="685595">
              <a:defRPr/>
            </a:pPr>
            <a:r>
              <a:rPr lang="en-US" sz="1799" dirty="0">
                <a:solidFill>
                  <a:srgbClr val="FFFFFF"/>
                </a:solidFill>
                <a:latin typeface="Arial" panose="020B0604020202020204"/>
              </a:rPr>
              <a:t>250+ </a:t>
            </a:r>
          </a:p>
          <a:p>
            <a:pPr algn="ctr" defTabSz="685595">
              <a:defRPr/>
            </a:pPr>
            <a:r>
              <a:rPr lang="en-US" sz="9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120049" y="2335393"/>
            <a:ext cx="1351085" cy="507703"/>
          </a:xfrm>
          <a:prstGeom prst="rect">
            <a:avLst/>
          </a:prstGeom>
        </p:spPr>
        <p:txBody>
          <a:bodyPr wrap="square">
            <a:spAutoFit/>
          </a:bodyPr>
          <a:lstStyle/>
          <a:p>
            <a:pPr algn="ctr" defTabSz="685595">
              <a:defRPr/>
            </a:pPr>
            <a:r>
              <a:rPr lang="en-US" sz="1799" dirty="0">
                <a:solidFill>
                  <a:srgbClr val="FFFFFF"/>
                </a:solidFill>
                <a:latin typeface="Arial" panose="020B0604020202020204"/>
              </a:rPr>
              <a:t>30,000+</a:t>
            </a:r>
          </a:p>
          <a:p>
            <a:pPr algn="ctr" defTabSz="685595">
              <a:defRPr/>
            </a:pPr>
            <a:r>
              <a:rPr lang="en-US" sz="9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3372763" y="2333623"/>
            <a:ext cx="1351085" cy="507703"/>
          </a:xfrm>
          <a:prstGeom prst="rect">
            <a:avLst/>
          </a:prstGeom>
        </p:spPr>
        <p:txBody>
          <a:bodyPr wrap="square">
            <a:spAutoFit/>
          </a:bodyPr>
          <a:lstStyle/>
          <a:p>
            <a:pPr algn="ctr" defTabSz="685595">
              <a:defRPr/>
            </a:pPr>
            <a:r>
              <a:rPr lang="en-US" sz="1799" dirty="0">
                <a:solidFill>
                  <a:srgbClr val="FFFFFF"/>
                </a:solidFill>
                <a:latin typeface="Arial" panose="020B0604020202020204"/>
              </a:rPr>
              <a:t>25000+ </a:t>
            </a:r>
          </a:p>
          <a:p>
            <a:pPr algn="ctr" defTabSz="685595">
              <a:defRPr/>
            </a:pPr>
            <a:r>
              <a:rPr lang="en-US" sz="9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338537" y="1709881"/>
            <a:ext cx="480044" cy="480044"/>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2555339" y="1704574"/>
            <a:ext cx="503946" cy="503946"/>
          </a:xfrm>
          <a:prstGeom prst="rect">
            <a:avLst/>
          </a:prstGeom>
        </p:spPr>
      </p:pic>
      <p:sp>
        <p:nvSpPr>
          <p:cNvPr id="48" name="Rectangle 47"/>
          <p:cNvSpPr/>
          <p:nvPr/>
        </p:nvSpPr>
        <p:spPr>
          <a:xfrm>
            <a:off x="475582" y="519175"/>
            <a:ext cx="4928219" cy="876778"/>
          </a:xfrm>
          <a:prstGeom prst="rect">
            <a:avLst/>
          </a:prstGeom>
        </p:spPr>
        <p:txBody>
          <a:bodyPr wrap="square">
            <a:spAutoFit/>
          </a:bodyPr>
          <a:lstStyle/>
          <a:p>
            <a:pPr algn="ctr" defTabSz="685595">
              <a:defRPr/>
            </a:pPr>
            <a:r>
              <a:rPr lang="en-US" sz="1499" b="1" dirty="0">
                <a:solidFill>
                  <a:srgbClr val="FFFFFF"/>
                </a:solidFill>
                <a:latin typeface="Arial" panose="020B0604020202020204" pitchFamily="34" charset="0"/>
                <a:cs typeface="Arial" panose="020B0604020202020204" pitchFamily="34" charset="0"/>
              </a:rPr>
              <a:t>We’re committed to empower you to be</a:t>
            </a:r>
          </a:p>
          <a:p>
            <a:pPr algn="ctr" defTabSz="685595">
              <a:defRPr/>
            </a:pPr>
            <a:r>
              <a:rPr lang="en-US" sz="1499" b="1" dirty="0">
                <a:solidFill>
                  <a:srgbClr val="FFFFFF"/>
                </a:solidFill>
                <a:latin typeface="Arial" panose="020B0604020202020204" pitchFamily="34" charset="0"/>
                <a:cs typeface="Arial" panose="020B0604020202020204" pitchFamily="34" charset="0"/>
              </a:rPr>
              <a:t> </a:t>
            </a:r>
            <a:r>
              <a:rPr lang="en-US" sz="2099" b="1" dirty="0">
                <a:solidFill>
                  <a:srgbClr val="2AC6D1">
                    <a:lumMod val="40000"/>
                    <a:lumOff val="60000"/>
                  </a:srgbClr>
                </a:solidFill>
                <a:latin typeface="Arial" panose="020B0604020202020204" pitchFamily="34" charset="0"/>
                <a:cs typeface="Arial" panose="020B0604020202020204" pitchFamily="34" charset="0"/>
              </a:rPr>
              <a:t>#FutureReady </a:t>
            </a:r>
          </a:p>
          <a:p>
            <a:pPr algn="ctr" defTabSz="685595">
              <a:defRPr/>
            </a:pPr>
            <a:r>
              <a:rPr lang="en-US" sz="14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264118" y="3748874"/>
            <a:ext cx="2925418" cy="692369"/>
          </a:xfrm>
          <a:prstGeom prst="rect">
            <a:avLst/>
          </a:prstGeom>
        </p:spPr>
        <p:txBody>
          <a:bodyPr wrap="square">
            <a:spAutoFit/>
          </a:bodyPr>
          <a:lstStyle/>
          <a:p>
            <a:pPr defTabSz="685595">
              <a:defRPr/>
            </a:pPr>
            <a:r>
              <a:rPr lang="en-US" sz="1499" b="1" spc="75" dirty="0">
                <a:solidFill>
                  <a:srgbClr val="F97700"/>
                </a:solidFill>
                <a:latin typeface="Arial" panose="020B0604020202020204"/>
              </a:rPr>
              <a:t>FREE WEBINARS </a:t>
            </a:r>
          </a:p>
          <a:p>
            <a:pPr defTabSz="685595">
              <a:defRPr/>
            </a:pPr>
            <a:r>
              <a:rPr lang="en-US" sz="12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3714780" y="1646020"/>
            <a:ext cx="638899" cy="638899"/>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4889390" y="2526841"/>
            <a:ext cx="4208388" cy="2535645"/>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3370618" y="4181066"/>
            <a:ext cx="1647176" cy="4105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4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3300992" y="4117750"/>
            <a:ext cx="1647176" cy="4105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4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3603418" y="4192723"/>
            <a:ext cx="1146468" cy="299954"/>
          </a:xfrm>
          <a:prstGeom prst="rect">
            <a:avLst/>
          </a:prstGeom>
        </p:spPr>
        <p:txBody>
          <a:bodyPr wrap="none">
            <a:spAutoFit/>
          </a:bodyPr>
          <a:lstStyle/>
          <a:p>
            <a:pPr defTabSz="685595">
              <a:defRPr/>
            </a:pPr>
            <a:r>
              <a:rPr lang="en-US" sz="1349" b="1" dirty="0">
                <a:solidFill>
                  <a:srgbClr val="44546A"/>
                </a:solidFill>
                <a:latin typeface="Arial" panose="020B0604020202020204"/>
              </a:rPr>
              <a:t>Enroll Now!</a:t>
            </a:r>
            <a:endParaRPr lang="en-US" sz="134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62869" y="333098"/>
            <a:ext cx="1742621" cy="1721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a:off x="609600" y="2190750"/>
            <a:ext cx="7924800" cy="158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Footer Placeholder 8"/>
          <p:cNvSpPr>
            <a:spLocks noGrp="1"/>
          </p:cNvSpPr>
          <p:nvPr>
            <p:ph type="ftr" sz="quarter" idx="11"/>
          </p:nvPr>
        </p:nvSpPr>
        <p:spPr/>
        <p:txBody>
          <a:bodyPr/>
          <a:lstStyle/>
          <a:p>
            <a:r>
              <a:rPr lang="en-US" dirty="0"/>
              <a:t>www.anubhavtrainings.com</a:t>
            </a:r>
          </a:p>
        </p:txBody>
      </p:sp>
      <p:sp>
        <p:nvSpPr>
          <p:cNvPr id="16" name="Slide Number Placeholder 15"/>
          <p:cNvSpPr>
            <a:spLocks noGrp="1"/>
          </p:cNvSpPr>
          <p:nvPr>
            <p:ph type="sldNum" sz="quarter" idx="12"/>
          </p:nvPr>
        </p:nvSpPr>
        <p:spPr/>
        <p:txBody>
          <a:bodyPr/>
          <a:lstStyle/>
          <a:p>
            <a:fld id="{B6F15528-21DE-4FAA-801E-634DDDAF4B2B}" type="slidenum">
              <a:rPr lang="en-US" smtClean="0"/>
              <a:pPr/>
              <a:t>3</a:t>
            </a:fld>
            <a:endParaRPr lang="en-US"/>
          </a:p>
        </p:txBody>
      </p:sp>
      <p:sp>
        <p:nvSpPr>
          <p:cNvPr id="2" name="Title 1"/>
          <p:cNvSpPr>
            <a:spLocks noGrp="1"/>
          </p:cNvSpPr>
          <p:nvPr>
            <p:ph type="title"/>
          </p:nvPr>
        </p:nvSpPr>
        <p:spPr/>
        <p:txBody>
          <a:bodyPr/>
          <a:lstStyle/>
          <a:p>
            <a:r>
              <a:rPr lang="en-US" dirty="0"/>
              <a:t>Agenda</a:t>
            </a:r>
          </a:p>
        </p:txBody>
      </p:sp>
      <p:grpSp>
        <p:nvGrpSpPr>
          <p:cNvPr id="8" name="Group 7"/>
          <p:cNvGrpSpPr/>
          <p:nvPr/>
        </p:nvGrpSpPr>
        <p:grpSpPr>
          <a:xfrm>
            <a:off x="1219200" y="1733550"/>
            <a:ext cx="6705600" cy="933450"/>
            <a:chOff x="914400" y="2190750"/>
            <a:chExt cx="6705600" cy="933450"/>
          </a:xfrm>
          <a:solidFill>
            <a:srgbClr val="0563B8"/>
          </a:solidFill>
        </p:grpSpPr>
        <p:sp>
          <p:nvSpPr>
            <p:cNvPr id="4" name="Oval 3"/>
            <p:cNvSpPr/>
            <p:nvPr/>
          </p:nvSpPr>
          <p:spPr>
            <a:xfrm>
              <a:off x="914400" y="2190750"/>
              <a:ext cx="933450" cy="933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838450" y="2190750"/>
              <a:ext cx="933450" cy="933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762500" y="2190750"/>
              <a:ext cx="933450" cy="933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686550" y="2190750"/>
              <a:ext cx="933450" cy="933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6705600" y="2929176"/>
            <a:ext cx="1600200" cy="861774"/>
          </a:xfrm>
          <a:prstGeom prst="rect">
            <a:avLst/>
          </a:prstGeom>
          <a:noFill/>
        </p:spPr>
        <p:txBody>
          <a:bodyPr wrap="square" rtlCol="0">
            <a:spAutoFit/>
          </a:bodyPr>
          <a:lstStyle/>
          <a:p>
            <a:pPr algn="ctr"/>
            <a:r>
              <a:rPr lang="en-US" sz="1400" dirty="0">
                <a:solidFill>
                  <a:srgbClr val="0563B8"/>
                </a:solidFill>
                <a:latin typeface="Arial" pitchFamily="34" charset="0"/>
                <a:cs typeface="Arial" pitchFamily="34" charset="0"/>
              </a:rPr>
              <a:t>Build Work zone</a:t>
            </a:r>
          </a:p>
          <a:p>
            <a:pPr algn="ctr"/>
            <a:r>
              <a:rPr lang="en-US" sz="1200" dirty="0">
                <a:solidFill>
                  <a:schemeClr val="bg1">
                    <a:lumMod val="50000"/>
                  </a:schemeClr>
                </a:solidFill>
                <a:latin typeface="Arial" pitchFamily="34" charset="0"/>
                <a:cs typeface="Arial" pitchFamily="34" charset="0"/>
              </a:rPr>
              <a:t>Start with SAP Build work zone subscription</a:t>
            </a:r>
            <a:endParaRPr lang="en-US" sz="1050" dirty="0">
              <a:solidFill>
                <a:schemeClr val="bg1">
                  <a:lumMod val="50000"/>
                </a:schemeClr>
              </a:solidFill>
              <a:latin typeface="Arial" pitchFamily="34" charset="0"/>
              <a:cs typeface="Arial" pitchFamily="34" charset="0"/>
            </a:endParaRPr>
          </a:p>
        </p:txBody>
      </p:sp>
      <p:grpSp>
        <p:nvGrpSpPr>
          <p:cNvPr id="28" name="Group 27"/>
          <p:cNvGrpSpPr/>
          <p:nvPr/>
        </p:nvGrpSpPr>
        <p:grpSpPr>
          <a:xfrm>
            <a:off x="1457325" y="1952625"/>
            <a:ext cx="443206" cy="484863"/>
            <a:chOff x="1981201" y="1547809"/>
            <a:chExt cx="443206" cy="484863"/>
          </a:xfrm>
          <a:solidFill>
            <a:schemeClr val="bg1"/>
          </a:solidFill>
        </p:grpSpPr>
        <p:sp>
          <p:nvSpPr>
            <p:cNvPr id="1030" name="Freeform 6"/>
            <p:cNvSpPr>
              <a:spLocks noEditPoints="1"/>
            </p:cNvSpPr>
            <p:nvPr/>
          </p:nvSpPr>
          <p:spPr bwMode="auto">
            <a:xfrm>
              <a:off x="2085003" y="1547809"/>
              <a:ext cx="339404" cy="340770"/>
            </a:xfrm>
            <a:custGeom>
              <a:avLst/>
              <a:gdLst/>
              <a:ahLst/>
              <a:cxnLst>
                <a:cxn ang="0">
                  <a:pos x="219" y="91"/>
                </a:cxn>
                <a:cxn ang="0">
                  <a:pos x="166" y="110"/>
                </a:cxn>
                <a:cxn ang="0">
                  <a:pos x="123" y="147"/>
                </a:cxn>
                <a:cxn ang="0">
                  <a:pos x="96" y="197"/>
                </a:cxn>
                <a:cxn ang="0">
                  <a:pos x="87" y="251"/>
                </a:cxn>
                <a:cxn ang="0">
                  <a:pos x="97" y="306"/>
                </a:cxn>
                <a:cxn ang="0">
                  <a:pos x="126" y="354"/>
                </a:cxn>
                <a:cxn ang="0">
                  <a:pos x="170" y="390"/>
                </a:cxn>
                <a:cxn ang="0">
                  <a:pos x="223" y="410"/>
                </a:cxn>
                <a:cxn ang="0">
                  <a:pos x="279" y="408"/>
                </a:cxn>
                <a:cxn ang="0">
                  <a:pos x="330" y="389"/>
                </a:cxn>
                <a:cxn ang="0">
                  <a:pos x="373" y="352"/>
                </a:cxn>
                <a:cxn ang="0">
                  <a:pos x="401" y="301"/>
                </a:cxn>
                <a:cxn ang="0">
                  <a:pos x="409" y="247"/>
                </a:cxn>
                <a:cxn ang="0">
                  <a:pos x="399" y="193"/>
                </a:cxn>
                <a:cxn ang="0">
                  <a:pos x="370" y="145"/>
                </a:cxn>
                <a:cxn ang="0">
                  <a:pos x="326" y="108"/>
                </a:cxn>
                <a:cxn ang="0">
                  <a:pos x="274" y="90"/>
                </a:cxn>
                <a:cxn ang="0">
                  <a:pos x="241" y="0"/>
                </a:cxn>
                <a:cxn ang="0">
                  <a:pos x="310" y="8"/>
                </a:cxn>
                <a:cxn ang="0">
                  <a:pos x="376" y="35"/>
                </a:cxn>
                <a:cxn ang="0">
                  <a:pos x="433" y="82"/>
                </a:cxn>
                <a:cxn ang="0">
                  <a:pos x="472" y="141"/>
                </a:cxn>
                <a:cxn ang="0">
                  <a:pos x="494" y="207"/>
                </a:cxn>
                <a:cxn ang="0">
                  <a:pos x="495" y="278"/>
                </a:cxn>
                <a:cxn ang="0">
                  <a:pos x="478" y="345"/>
                </a:cxn>
                <a:cxn ang="0">
                  <a:pos x="441" y="407"/>
                </a:cxn>
                <a:cxn ang="0">
                  <a:pos x="387" y="456"/>
                </a:cxn>
                <a:cxn ang="0">
                  <a:pos x="324" y="487"/>
                </a:cxn>
                <a:cxn ang="0">
                  <a:pos x="256" y="499"/>
                </a:cxn>
                <a:cxn ang="0">
                  <a:pos x="187" y="491"/>
                </a:cxn>
                <a:cxn ang="0">
                  <a:pos x="121" y="464"/>
                </a:cxn>
                <a:cxn ang="0">
                  <a:pos x="64" y="418"/>
                </a:cxn>
                <a:cxn ang="0">
                  <a:pos x="25" y="358"/>
                </a:cxn>
                <a:cxn ang="0">
                  <a:pos x="3" y="292"/>
                </a:cxn>
                <a:cxn ang="0">
                  <a:pos x="2" y="222"/>
                </a:cxn>
                <a:cxn ang="0">
                  <a:pos x="19" y="155"/>
                </a:cxn>
                <a:cxn ang="0">
                  <a:pos x="56" y="92"/>
                </a:cxn>
                <a:cxn ang="0">
                  <a:pos x="110" y="43"/>
                </a:cxn>
                <a:cxn ang="0">
                  <a:pos x="173" y="13"/>
                </a:cxn>
                <a:cxn ang="0">
                  <a:pos x="241" y="0"/>
                </a:cxn>
              </a:cxnLst>
              <a:rect l="0" t="0" r="r" b="b"/>
              <a:pathLst>
                <a:path w="497" h="499">
                  <a:moveTo>
                    <a:pt x="246" y="88"/>
                  </a:moveTo>
                  <a:lnTo>
                    <a:pt x="219" y="91"/>
                  </a:lnTo>
                  <a:lnTo>
                    <a:pt x="192" y="98"/>
                  </a:lnTo>
                  <a:lnTo>
                    <a:pt x="166" y="110"/>
                  </a:lnTo>
                  <a:lnTo>
                    <a:pt x="144" y="126"/>
                  </a:lnTo>
                  <a:lnTo>
                    <a:pt x="123" y="147"/>
                  </a:lnTo>
                  <a:lnTo>
                    <a:pt x="107" y="171"/>
                  </a:lnTo>
                  <a:lnTo>
                    <a:pt x="96" y="197"/>
                  </a:lnTo>
                  <a:lnTo>
                    <a:pt x="89" y="224"/>
                  </a:lnTo>
                  <a:lnTo>
                    <a:pt x="87" y="251"/>
                  </a:lnTo>
                  <a:lnTo>
                    <a:pt x="90" y="280"/>
                  </a:lnTo>
                  <a:lnTo>
                    <a:pt x="97" y="306"/>
                  </a:lnTo>
                  <a:lnTo>
                    <a:pt x="110" y="331"/>
                  </a:lnTo>
                  <a:lnTo>
                    <a:pt x="126" y="354"/>
                  </a:lnTo>
                  <a:lnTo>
                    <a:pt x="146" y="374"/>
                  </a:lnTo>
                  <a:lnTo>
                    <a:pt x="170" y="390"/>
                  </a:lnTo>
                  <a:lnTo>
                    <a:pt x="196" y="403"/>
                  </a:lnTo>
                  <a:lnTo>
                    <a:pt x="223" y="410"/>
                  </a:lnTo>
                  <a:lnTo>
                    <a:pt x="250" y="411"/>
                  </a:lnTo>
                  <a:lnTo>
                    <a:pt x="279" y="408"/>
                  </a:lnTo>
                  <a:lnTo>
                    <a:pt x="305" y="400"/>
                  </a:lnTo>
                  <a:lnTo>
                    <a:pt x="330" y="389"/>
                  </a:lnTo>
                  <a:lnTo>
                    <a:pt x="352" y="372"/>
                  </a:lnTo>
                  <a:lnTo>
                    <a:pt x="373" y="352"/>
                  </a:lnTo>
                  <a:lnTo>
                    <a:pt x="388" y="328"/>
                  </a:lnTo>
                  <a:lnTo>
                    <a:pt x="401" y="301"/>
                  </a:lnTo>
                  <a:lnTo>
                    <a:pt x="408" y="275"/>
                  </a:lnTo>
                  <a:lnTo>
                    <a:pt x="409" y="247"/>
                  </a:lnTo>
                  <a:lnTo>
                    <a:pt x="407" y="220"/>
                  </a:lnTo>
                  <a:lnTo>
                    <a:pt x="399" y="193"/>
                  </a:lnTo>
                  <a:lnTo>
                    <a:pt x="387" y="167"/>
                  </a:lnTo>
                  <a:lnTo>
                    <a:pt x="370" y="145"/>
                  </a:lnTo>
                  <a:lnTo>
                    <a:pt x="350" y="124"/>
                  </a:lnTo>
                  <a:lnTo>
                    <a:pt x="326" y="108"/>
                  </a:lnTo>
                  <a:lnTo>
                    <a:pt x="300" y="97"/>
                  </a:lnTo>
                  <a:lnTo>
                    <a:pt x="274" y="90"/>
                  </a:lnTo>
                  <a:lnTo>
                    <a:pt x="246" y="88"/>
                  </a:lnTo>
                  <a:close/>
                  <a:moveTo>
                    <a:pt x="241" y="0"/>
                  </a:moveTo>
                  <a:lnTo>
                    <a:pt x="276" y="2"/>
                  </a:lnTo>
                  <a:lnTo>
                    <a:pt x="310" y="8"/>
                  </a:lnTo>
                  <a:lnTo>
                    <a:pt x="343" y="19"/>
                  </a:lnTo>
                  <a:lnTo>
                    <a:pt x="376" y="35"/>
                  </a:lnTo>
                  <a:lnTo>
                    <a:pt x="405" y="57"/>
                  </a:lnTo>
                  <a:lnTo>
                    <a:pt x="433" y="82"/>
                  </a:lnTo>
                  <a:lnTo>
                    <a:pt x="454" y="110"/>
                  </a:lnTo>
                  <a:lnTo>
                    <a:pt x="472" y="141"/>
                  </a:lnTo>
                  <a:lnTo>
                    <a:pt x="485" y="174"/>
                  </a:lnTo>
                  <a:lnTo>
                    <a:pt x="494" y="207"/>
                  </a:lnTo>
                  <a:lnTo>
                    <a:pt x="497" y="242"/>
                  </a:lnTo>
                  <a:lnTo>
                    <a:pt x="495" y="278"/>
                  </a:lnTo>
                  <a:lnTo>
                    <a:pt x="489" y="312"/>
                  </a:lnTo>
                  <a:lnTo>
                    <a:pt x="478" y="345"/>
                  </a:lnTo>
                  <a:lnTo>
                    <a:pt x="462" y="378"/>
                  </a:lnTo>
                  <a:lnTo>
                    <a:pt x="441" y="407"/>
                  </a:lnTo>
                  <a:lnTo>
                    <a:pt x="416" y="435"/>
                  </a:lnTo>
                  <a:lnTo>
                    <a:pt x="387" y="456"/>
                  </a:lnTo>
                  <a:lnTo>
                    <a:pt x="357" y="474"/>
                  </a:lnTo>
                  <a:lnTo>
                    <a:pt x="324" y="487"/>
                  </a:lnTo>
                  <a:lnTo>
                    <a:pt x="291" y="496"/>
                  </a:lnTo>
                  <a:lnTo>
                    <a:pt x="256" y="499"/>
                  </a:lnTo>
                  <a:lnTo>
                    <a:pt x="221" y="497"/>
                  </a:lnTo>
                  <a:lnTo>
                    <a:pt x="187" y="491"/>
                  </a:lnTo>
                  <a:lnTo>
                    <a:pt x="154" y="480"/>
                  </a:lnTo>
                  <a:lnTo>
                    <a:pt x="121" y="464"/>
                  </a:lnTo>
                  <a:lnTo>
                    <a:pt x="92" y="443"/>
                  </a:lnTo>
                  <a:lnTo>
                    <a:pt x="64" y="418"/>
                  </a:lnTo>
                  <a:lnTo>
                    <a:pt x="43" y="389"/>
                  </a:lnTo>
                  <a:lnTo>
                    <a:pt x="25" y="358"/>
                  </a:lnTo>
                  <a:lnTo>
                    <a:pt x="12" y="325"/>
                  </a:lnTo>
                  <a:lnTo>
                    <a:pt x="3" y="292"/>
                  </a:lnTo>
                  <a:lnTo>
                    <a:pt x="0" y="257"/>
                  </a:lnTo>
                  <a:lnTo>
                    <a:pt x="2" y="222"/>
                  </a:lnTo>
                  <a:lnTo>
                    <a:pt x="8" y="188"/>
                  </a:lnTo>
                  <a:lnTo>
                    <a:pt x="19" y="155"/>
                  </a:lnTo>
                  <a:lnTo>
                    <a:pt x="35" y="122"/>
                  </a:lnTo>
                  <a:lnTo>
                    <a:pt x="56" y="92"/>
                  </a:lnTo>
                  <a:lnTo>
                    <a:pt x="81" y="65"/>
                  </a:lnTo>
                  <a:lnTo>
                    <a:pt x="110" y="43"/>
                  </a:lnTo>
                  <a:lnTo>
                    <a:pt x="140" y="25"/>
                  </a:lnTo>
                  <a:lnTo>
                    <a:pt x="173" y="13"/>
                  </a:lnTo>
                  <a:lnTo>
                    <a:pt x="206" y="3"/>
                  </a:lnTo>
                  <a:lnTo>
                    <a:pt x="2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p:cNvSpPr>
            <p:nvPr/>
          </p:nvSpPr>
          <p:spPr bwMode="auto">
            <a:xfrm>
              <a:off x="1981201" y="1803216"/>
              <a:ext cx="204872" cy="229456"/>
            </a:xfrm>
            <a:custGeom>
              <a:avLst/>
              <a:gdLst/>
              <a:ahLst/>
              <a:cxnLst>
                <a:cxn ang="0">
                  <a:pos x="221" y="0"/>
                </a:cxn>
                <a:cxn ang="0">
                  <a:pos x="232" y="4"/>
                </a:cxn>
                <a:cxn ang="0">
                  <a:pos x="242" y="11"/>
                </a:cxn>
                <a:cxn ang="0">
                  <a:pos x="287" y="47"/>
                </a:cxn>
                <a:cxn ang="0">
                  <a:pos x="295" y="56"/>
                </a:cxn>
                <a:cxn ang="0">
                  <a:pos x="299" y="66"/>
                </a:cxn>
                <a:cxn ang="0">
                  <a:pos x="300" y="78"/>
                </a:cxn>
                <a:cxn ang="0">
                  <a:pos x="298" y="89"/>
                </a:cxn>
                <a:cxn ang="0">
                  <a:pos x="292" y="99"/>
                </a:cxn>
                <a:cxn ang="0">
                  <a:pos x="111" y="322"/>
                </a:cxn>
                <a:cxn ang="0">
                  <a:pos x="100" y="331"/>
                </a:cxn>
                <a:cxn ang="0">
                  <a:pos x="85" y="336"/>
                </a:cxn>
                <a:cxn ang="0">
                  <a:pos x="71" y="335"/>
                </a:cxn>
                <a:cxn ang="0">
                  <a:pos x="58" y="328"/>
                </a:cxn>
                <a:cxn ang="0">
                  <a:pos x="14" y="292"/>
                </a:cxn>
                <a:cxn ang="0">
                  <a:pos x="5" y="280"/>
                </a:cxn>
                <a:cxn ang="0">
                  <a:pos x="0" y="265"/>
                </a:cxn>
                <a:cxn ang="0">
                  <a:pos x="1" y="252"/>
                </a:cxn>
                <a:cxn ang="0">
                  <a:pos x="8" y="238"/>
                </a:cxn>
                <a:cxn ang="0">
                  <a:pos x="190" y="15"/>
                </a:cxn>
                <a:cxn ang="0">
                  <a:pos x="199" y="7"/>
                </a:cxn>
                <a:cxn ang="0">
                  <a:pos x="210" y="3"/>
                </a:cxn>
                <a:cxn ang="0">
                  <a:pos x="221" y="0"/>
                </a:cxn>
              </a:cxnLst>
              <a:rect l="0" t="0" r="r" b="b"/>
              <a:pathLst>
                <a:path w="300" h="336">
                  <a:moveTo>
                    <a:pt x="221" y="0"/>
                  </a:moveTo>
                  <a:lnTo>
                    <a:pt x="232" y="4"/>
                  </a:lnTo>
                  <a:lnTo>
                    <a:pt x="242" y="11"/>
                  </a:lnTo>
                  <a:lnTo>
                    <a:pt x="287" y="47"/>
                  </a:lnTo>
                  <a:lnTo>
                    <a:pt x="295" y="56"/>
                  </a:lnTo>
                  <a:lnTo>
                    <a:pt x="299" y="66"/>
                  </a:lnTo>
                  <a:lnTo>
                    <a:pt x="300" y="78"/>
                  </a:lnTo>
                  <a:lnTo>
                    <a:pt x="298" y="89"/>
                  </a:lnTo>
                  <a:lnTo>
                    <a:pt x="292" y="99"/>
                  </a:lnTo>
                  <a:lnTo>
                    <a:pt x="111" y="322"/>
                  </a:lnTo>
                  <a:lnTo>
                    <a:pt x="100" y="331"/>
                  </a:lnTo>
                  <a:lnTo>
                    <a:pt x="85" y="336"/>
                  </a:lnTo>
                  <a:lnTo>
                    <a:pt x="71" y="335"/>
                  </a:lnTo>
                  <a:lnTo>
                    <a:pt x="58" y="328"/>
                  </a:lnTo>
                  <a:lnTo>
                    <a:pt x="14" y="292"/>
                  </a:lnTo>
                  <a:lnTo>
                    <a:pt x="5" y="280"/>
                  </a:lnTo>
                  <a:lnTo>
                    <a:pt x="0" y="265"/>
                  </a:lnTo>
                  <a:lnTo>
                    <a:pt x="1" y="252"/>
                  </a:lnTo>
                  <a:lnTo>
                    <a:pt x="8" y="238"/>
                  </a:lnTo>
                  <a:lnTo>
                    <a:pt x="190" y="15"/>
                  </a:lnTo>
                  <a:lnTo>
                    <a:pt x="199" y="7"/>
                  </a:lnTo>
                  <a:lnTo>
                    <a:pt x="210" y="3"/>
                  </a:lnTo>
                  <a:lnTo>
                    <a:pt x="2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3362325" y="1924050"/>
            <a:ext cx="482814" cy="544275"/>
            <a:chOff x="2698251" y="1515030"/>
            <a:chExt cx="482814" cy="544275"/>
          </a:xfrm>
          <a:solidFill>
            <a:schemeClr val="bg1"/>
          </a:solidFill>
        </p:grpSpPr>
        <p:sp>
          <p:nvSpPr>
            <p:cNvPr id="1032" name="Freeform 8"/>
            <p:cNvSpPr>
              <a:spLocks noEditPoints="1"/>
            </p:cNvSpPr>
            <p:nvPr/>
          </p:nvSpPr>
          <p:spPr bwMode="auto">
            <a:xfrm>
              <a:off x="2698251" y="1575125"/>
              <a:ext cx="482814" cy="484180"/>
            </a:xfrm>
            <a:custGeom>
              <a:avLst/>
              <a:gdLst/>
              <a:ahLst/>
              <a:cxnLst>
                <a:cxn ang="0">
                  <a:pos x="79" y="78"/>
                </a:cxn>
                <a:cxn ang="0">
                  <a:pos x="79" y="631"/>
                </a:cxn>
                <a:cxn ang="0">
                  <a:pos x="629" y="631"/>
                </a:cxn>
                <a:cxn ang="0">
                  <a:pos x="629" y="78"/>
                </a:cxn>
                <a:cxn ang="0">
                  <a:pos x="79" y="78"/>
                </a:cxn>
                <a:cxn ang="0">
                  <a:pos x="71" y="0"/>
                </a:cxn>
                <a:cxn ang="0">
                  <a:pos x="637" y="0"/>
                </a:cxn>
                <a:cxn ang="0">
                  <a:pos x="655" y="2"/>
                </a:cxn>
                <a:cxn ang="0">
                  <a:pos x="672" y="10"/>
                </a:cxn>
                <a:cxn ang="0">
                  <a:pos x="687" y="20"/>
                </a:cxn>
                <a:cxn ang="0">
                  <a:pos x="697" y="35"/>
                </a:cxn>
                <a:cxn ang="0">
                  <a:pos x="705" y="52"/>
                </a:cxn>
                <a:cxn ang="0">
                  <a:pos x="707" y="70"/>
                </a:cxn>
                <a:cxn ang="0">
                  <a:pos x="707" y="638"/>
                </a:cxn>
                <a:cxn ang="0">
                  <a:pos x="705" y="657"/>
                </a:cxn>
                <a:cxn ang="0">
                  <a:pos x="697" y="674"/>
                </a:cxn>
                <a:cxn ang="0">
                  <a:pos x="687" y="688"/>
                </a:cxn>
                <a:cxn ang="0">
                  <a:pos x="672" y="699"/>
                </a:cxn>
                <a:cxn ang="0">
                  <a:pos x="655" y="706"/>
                </a:cxn>
                <a:cxn ang="0">
                  <a:pos x="637" y="709"/>
                </a:cxn>
                <a:cxn ang="0">
                  <a:pos x="71" y="709"/>
                </a:cxn>
                <a:cxn ang="0">
                  <a:pos x="53" y="706"/>
                </a:cxn>
                <a:cxn ang="0">
                  <a:pos x="36" y="699"/>
                </a:cxn>
                <a:cxn ang="0">
                  <a:pos x="21" y="688"/>
                </a:cxn>
                <a:cxn ang="0">
                  <a:pos x="11" y="674"/>
                </a:cxn>
                <a:cxn ang="0">
                  <a:pos x="3" y="657"/>
                </a:cxn>
                <a:cxn ang="0">
                  <a:pos x="0" y="638"/>
                </a:cxn>
                <a:cxn ang="0">
                  <a:pos x="0" y="70"/>
                </a:cxn>
                <a:cxn ang="0">
                  <a:pos x="3" y="52"/>
                </a:cxn>
                <a:cxn ang="0">
                  <a:pos x="11" y="35"/>
                </a:cxn>
                <a:cxn ang="0">
                  <a:pos x="21" y="20"/>
                </a:cxn>
                <a:cxn ang="0">
                  <a:pos x="36" y="10"/>
                </a:cxn>
                <a:cxn ang="0">
                  <a:pos x="53" y="2"/>
                </a:cxn>
                <a:cxn ang="0">
                  <a:pos x="71" y="0"/>
                </a:cxn>
              </a:cxnLst>
              <a:rect l="0" t="0" r="r" b="b"/>
              <a:pathLst>
                <a:path w="707" h="709">
                  <a:moveTo>
                    <a:pt x="79" y="78"/>
                  </a:moveTo>
                  <a:lnTo>
                    <a:pt x="79" y="631"/>
                  </a:lnTo>
                  <a:lnTo>
                    <a:pt x="629" y="631"/>
                  </a:lnTo>
                  <a:lnTo>
                    <a:pt x="629" y="78"/>
                  </a:lnTo>
                  <a:lnTo>
                    <a:pt x="79" y="78"/>
                  </a:lnTo>
                  <a:close/>
                  <a:moveTo>
                    <a:pt x="71" y="0"/>
                  </a:moveTo>
                  <a:lnTo>
                    <a:pt x="637" y="0"/>
                  </a:lnTo>
                  <a:lnTo>
                    <a:pt x="655" y="2"/>
                  </a:lnTo>
                  <a:lnTo>
                    <a:pt x="672" y="10"/>
                  </a:lnTo>
                  <a:lnTo>
                    <a:pt x="687" y="20"/>
                  </a:lnTo>
                  <a:lnTo>
                    <a:pt x="697" y="35"/>
                  </a:lnTo>
                  <a:lnTo>
                    <a:pt x="705" y="52"/>
                  </a:lnTo>
                  <a:lnTo>
                    <a:pt x="707" y="70"/>
                  </a:lnTo>
                  <a:lnTo>
                    <a:pt x="707" y="638"/>
                  </a:lnTo>
                  <a:lnTo>
                    <a:pt x="705" y="657"/>
                  </a:lnTo>
                  <a:lnTo>
                    <a:pt x="697" y="674"/>
                  </a:lnTo>
                  <a:lnTo>
                    <a:pt x="687" y="688"/>
                  </a:lnTo>
                  <a:lnTo>
                    <a:pt x="672" y="699"/>
                  </a:lnTo>
                  <a:lnTo>
                    <a:pt x="655" y="706"/>
                  </a:lnTo>
                  <a:lnTo>
                    <a:pt x="637" y="709"/>
                  </a:lnTo>
                  <a:lnTo>
                    <a:pt x="71" y="709"/>
                  </a:lnTo>
                  <a:lnTo>
                    <a:pt x="53" y="706"/>
                  </a:lnTo>
                  <a:lnTo>
                    <a:pt x="36" y="699"/>
                  </a:lnTo>
                  <a:lnTo>
                    <a:pt x="21" y="688"/>
                  </a:lnTo>
                  <a:lnTo>
                    <a:pt x="11" y="674"/>
                  </a:lnTo>
                  <a:lnTo>
                    <a:pt x="3" y="657"/>
                  </a:lnTo>
                  <a:lnTo>
                    <a:pt x="0" y="638"/>
                  </a:lnTo>
                  <a:lnTo>
                    <a:pt x="0" y="70"/>
                  </a:lnTo>
                  <a:lnTo>
                    <a:pt x="3" y="52"/>
                  </a:lnTo>
                  <a:lnTo>
                    <a:pt x="11" y="35"/>
                  </a:lnTo>
                  <a:lnTo>
                    <a:pt x="21" y="20"/>
                  </a:lnTo>
                  <a:lnTo>
                    <a:pt x="36" y="10"/>
                  </a:lnTo>
                  <a:lnTo>
                    <a:pt x="53" y="2"/>
                  </a:lnTo>
                  <a:lnTo>
                    <a:pt x="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p:cNvSpPr>
            <p:nvPr/>
          </p:nvSpPr>
          <p:spPr bwMode="auto">
            <a:xfrm>
              <a:off x="2817077" y="1515030"/>
              <a:ext cx="55998" cy="172775"/>
            </a:xfrm>
            <a:custGeom>
              <a:avLst/>
              <a:gdLst/>
              <a:ahLst/>
              <a:cxnLst>
                <a:cxn ang="0">
                  <a:pos x="31" y="0"/>
                </a:cxn>
                <a:cxn ang="0">
                  <a:pos x="51" y="0"/>
                </a:cxn>
                <a:cxn ang="0">
                  <a:pos x="63" y="3"/>
                </a:cxn>
                <a:cxn ang="0">
                  <a:pos x="73" y="9"/>
                </a:cxn>
                <a:cxn ang="0">
                  <a:pos x="80" y="20"/>
                </a:cxn>
                <a:cxn ang="0">
                  <a:pos x="82" y="32"/>
                </a:cxn>
                <a:cxn ang="0">
                  <a:pos x="82" y="222"/>
                </a:cxn>
                <a:cxn ang="0">
                  <a:pos x="80" y="235"/>
                </a:cxn>
                <a:cxn ang="0">
                  <a:pos x="73" y="244"/>
                </a:cxn>
                <a:cxn ang="0">
                  <a:pos x="63" y="251"/>
                </a:cxn>
                <a:cxn ang="0">
                  <a:pos x="51" y="253"/>
                </a:cxn>
                <a:cxn ang="0">
                  <a:pos x="31" y="253"/>
                </a:cxn>
                <a:cxn ang="0">
                  <a:pos x="19" y="251"/>
                </a:cxn>
                <a:cxn ang="0">
                  <a:pos x="9" y="244"/>
                </a:cxn>
                <a:cxn ang="0">
                  <a:pos x="2" y="235"/>
                </a:cxn>
                <a:cxn ang="0">
                  <a:pos x="0" y="222"/>
                </a:cxn>
                <a:cxn ang="0">
                  <a:pos x="0" y="32"/>
                </a:cxn>
                <a:cxn ang="0">
                  <a:pos x="2" y="20"/>
                </a:cxn>
                <a:cxn ang="0">
                  <a:pos x="9" y="9"/>
                </a:cxn>
                <a:cxn ang="0">
                  <a:pos x="19" y="3"/>
                </a:cxn>
                <a:cxn ang="0">
                  <a:pos x="31" y="0"/>
                </a:cxn>
              </a:cxnLst>
              <a:rect l="0" t="0" r="r" b="b"/>
              <a:pathLst>
                <a:path w="82" h="253">
                  <a:moveTo>
                    <a:pt x="31" y="0"/>
                  </a:moveTo>
                  <a:lnTo>
                    <a:pt x="51" y="0"/>
                  </a:lnTo>
                  <a:lnTo>
                    <a:pt x="63" y="3"/>
                  </a:lnTo>
                  <a:lnTo>
                    <a:pt x="73" y="9"/>
                  </a:lnTo>
                  <a:lnTo>
                    <a:pt x="80" y="20"/>
                  </a:lnTo>
                  <a:lnTo>
                    <a:pt x="82" y="32"/>
                  </a:lnTo>
                  <a:lnTo>
                    <a:pt x="82" y="222"/>
                  </a:lnTo>
                  <a:lnTo>
                    <a:pt x="80" y="235"/>
                  </a:lnTo>
                  <a:lnTo>
                    <a:pt x="73" y="244"/>
                  </a:lnTo>
                  <a:lnTo>
                    <a:pt x="63" y="251"/>
                  </a:lnTo>
                  <a:lnTo>
                    <a:pt x="51" y="253"/>
                  </a:lnTo>
                  <a:lnTo>
                    <a:pt x="31" y="253"/>
                  </a:lnTo>
                  <a:lnTo>
                    <a:pt x="19" y="251"/>
                  </a:lnTo>
                  <a:lnTo>
                    <a:pt x="9" y="244"/>
                  </a:lnTo>
                  <a:lnTo>
                    <a:pt x="2" y="235"/>
                  </a:lnTo>
                  <a:lnTo>
                    <a:pt x="0" y="222"/>
                  </a:lnTo>
                  <a:lnTo>
                    <a:pt x="0" y="32"/>
                  </a:lnTo>
                  <a:lnTo>
                    <a:pt x="2" y="20"/>
                  </a:lnTo>
                  <a:lnTo>
                    <a:pt x="9" y="9"/>
                  </a:lnTo>
                  <a:lnTo>
                    <a:pt x="19" y="3"/>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p:nvSpPr>
          <p:spPr bwMode="auto">
            <a:xfrm>
              <a:off x="3004876" y="1515030"/>
              <a:ext cx="55998" cy="172775"/>
            </a:xfrm>
            <a:custGeom>
              <a:avLst/>
              <a:gdLst/>
              <a:ahLst/>
              <a:cxnLst>
                <a:cxn ang="0">
                  <a:pos x="32" y="0"/>
                </a:cxn>
                <a:cxn ang="0">
                  <a:pos x="51" y="0"/>
                </a:cxn>
                <a:cxn ang="0">
                  <a:pos x="64" y="3"/>
                </a:cxn>
                <a:cxn ang="0">
                  <a:pos x="73" y="9"/>
                </a:cxn>
                <a:cxn ang="0">
                  <a:pos x="79" y="20"/>
                </a:cxn>
                <a:cxn ang="0">
                  <a:pos x="82" y="32"/>
                </a:cxn>
                <a:cxn ang="0">
                  <a:pos x="82" y="222"/>
                </a:cxn>
                <a:cxn ang="0">
                  <a:pos x="79" y="235"/>
                </a:cxn>
                <a:cxn ang="0">
                  <a:pos x="73" y="244"/>
                </a:cxn>
                <a:cxn ang="0">
                  <a:pos x="64" y="251"/>
                </a:cxn>
                <a:cxn ang="0">
                  <a:pos x="51" y="253"/>
                </a:cxn>
                <a:cxn ang="0">
                  <a:pos x="32" y="253"/>
                </a:cxn>
                <a:cxn ang="0">
                  <a:pos x="19" y="251"/>
                </a:cxn>
                <a:cxn ang="0">
                  <a:pos x="9" y="244"/>
                </a:cxn>
                <a:cxn ang="0">
                  <a:pos x="2" y="235"/>
                </a:cxn>
                <a:cxn ang="0">
                  <a:pos x="0" y="222"/>
                </a:cxn>
                <a:cxn ang="0">
                  <a:pos x="0" y="32"/>
                </a:cxn>
                <a:cxn ang="0">
                  <a:pos x="2" y="20"/>
                </a:cxn>
                <a:cxn ang="0">
                  <a:pos x="9" y="9"/>
                </a:cxn>
                <a:cxn ang="0">
                  <a:pos x="19" y="3"/>
                </a:cxn>
                <a:cxn ang="0">
                  <a:pos x="32" y="0"/>
                </a:cxn>
              </a:cxnLst>
              <a:rect l="0" t="0" r="r" b="b"/>
              <a:pathLst>
                <a:path w="82" h="253">
                  <a:moveTo>
                    <a:pt x="32" y="0"/>
                  </a:moveTo>
                  <a:lnTo>
                    <a:pt x="51" y="0"/>
                  </a:lnTo>
                  <a:lnTo>
                    <a:pt x="64" y="3"/>
                  </a:lnTo>
                  <a:lnTo>
                    <a:pt x="73" y="9"/>
                  </a:lnTo>
                  <a:lnTo>
                    <a:pt x="79" y="20"/>
                  </a:lnTo>
                  <a:lnTo>
                    <a:pt x="82" y="32"/>
                  </a:lnTo>
                  <a:lnTo>
                    <a:pt x="82" y="222"/>
                  </a:lnTo>
                  <a:lnTo>
                    <a:pt x="79" y="235"/>
                  </a:lnTo>
                  <a:lnTo>
                    <a:pt x="73" y="244"/>
                  </a:lnTo>
                  <a:lnTo>
                    <a:pt x="64" y="251"/>
                  </a:lnTo>
                  <a:lnTo>
                    <a:pt x="51" y="253"/>
                  </a:lnTo>
                  <a:lnTo>
                    <a:pt x="32" y="253"/>
                  </a:lnTo>
                  <a:lnTo>
                    <a:pt x="19" y="251"/>
                  </a:lnTo>
                  <a:lnTo>
                    <a:pt x="9" y="244"/>
                  </a:lnTo>
                  <a:lnTo>
                    <a:pt x="2" y="235"/>
                  </a:lnTo>
                  <a:lnTo>
                    <a:pt x="0" y="222"/>
                  </a:lnTo>
                  <a:lnTo>
                    <a:pt x="0" y="32"/>
                  </a:lnTo>
                  <a:lnTo>
                    <a:pt x="2" y="20"/>
                  </a:lnTo>
                  <a:lnTo>
                    <a:pt x="9" y="9"/>
                  </a:lnTo>
                  <a:lnTo>
                    <a:pt x="19" y="3"/>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1"/>
            <p:cNvSpPr>
              <a:spLocks/>
            </p:cNvSpPr>
            <p:nvPr/>
          </p:nvSpPr>
          <p:spPr bwMode="auto">
            <a:xfrm>
              <a:off x="2811614" y="1741754"/>
              <a:ext cx="258821" cy="48486"/>
            </a:xfrm>
            <a:custGeom>
              <a:avLst/>
              <a:gdLst/>
              <a:ahLst/>
              <a:cxnLst>
                <a:cxn ang="0">
                  <a:pos x="30" y="0"/>
                </a:cxn>
                <a:cxn ang="0">
                  <a:pos x="348" y="0"/>
                </a:cxn>
                <a:cxn ang="0">
                  <a:pos x="360" y="3"/>
                </a:cxn>
                <a:cxn ang="0">
                  <a:pos x="370" y="10"/>
                </a:cxn>
                <a:cxn ang="0">
                  <a:pos x="377" y="20"/>
                </a:cxn>
                <a:cxn ang="0">
                  <a:pos x="379" y="32"/>
                </a:cxn>
                <a:cxn ang="0">
                  <a:pos x="379" y="39"/>
                </a:cxn>
                <a:cxn ang="0">
                  <a:pos x="377" y="52"/>
                </a:cxn>
                <a:cxn ang="0">
                  <a:pos x="370" y="62"/>
                </a:cxn>
                <a:cxn ang="0">
                  <a:pos x="360" y="69"/>
                </a:cxn>
                <a:cxn ang="0">
                  <a:pos x="348" y="71"/>
                </a:cxn>
                <a:cxn ang="0">
                  <a:pos x="30" y="71"/>
                </a:cxn>
                <a:cxn ang="0">
                  <a:pos x="18" y="69"/>
                </a:cxn>
                <a:cxn ang="0">
                  <a:pos x="9" y="62"/>
                </a:cxn>
                <a:cxn ang="0">
                  <a:pos x="2" y="52"/>
                </a:cxn>
                <a:cxn ang="0">
                  <a:pos x="0" y="39"/>
                </a:cxn>
                <a:cxn ang="0">
                  <a:pos x="0" y="32"/>
                </a:cxn>
                <a:cxn ang="0">
                  <a:pos x="2" y="20"/>
                </a:cxn>
                <a:cxn ang="0">
                  <a:pos x="9" y="10"/>
                </a:cxn>
                <a:cxn ang="0">
                  <a:pos x="18" y="3"/>
                </a:cxn>
                <a:cxn ang="0">
                  <a:pos x="30" y="0"/>
                </a:cxn>
              </a:cxnLst>
              <a:rect l="0" t="0" r="r" b="b"/>
              <a:pathLst>
                <a:path w="379" h="71">
                  <a:moveTo>
                    <a:pt x="30" y="0"/>
                  </a:moveTo>
                  <a:lnTo>
                    <a:pt x="348" y="0"/>
                  </a:lnTo>
                  <a:lnTo>
                    <a:pt x="360" y="3"/>
                  </a:lnTo>
                  <a:lnTo>
                    <a:pt x="370" y="10"/>
                  </a:lnTo>
                  <a:lnTo>
                    <a:pt x="377" y="20"/>
                  </a:lnTo>
                  <a:lnTo>
                    <a:pt x="379" y="32"/>
                  </a:lnTo>
                  <a:lnTo>
                    <a:pt x="379" y="39"/>
                  </a:lnTo>
                  <a:lnTo>
                    <a:pt x="377" y="52"/>
                  </a:lnTo>
                  <a:lnTo>
                    <a:pt x="370" y="62"/>
                  </a:lnTo>
                  <a:lnTo>
                    <a:pt x="360" y="69"/>
                  </a:lnTo>
                  <a:lnTo>
                    <a:pt x="348" y="71"/>
                  </a:lnTo>
                  <a:lnTo>
                    <a:pt x="30" y="71"/>
                  </a:lnTo>
                  <a:lnTo>
                    <a:pt x="18" y="69"/>
                  </a:lnTo>
                  <a:lnTo>
                    <a:pt x="9" y="62"/>
                  </a:lnTo>
                  <a:lnTo>
                    <a:pt x="2" y="52"/>
                  </a:lnTo>
                  <a:lnTo>
                    <a:pt x="0" y="39"/>
                  </a:lnTo>
                  <a:lnTo>
                    <a:pt x="0" y="32"/>
                  </a:lnTo>
                  <a:lnTo>
                    <a:pt x="2" y="20"/>
                  </a:lnTo>
                  <a:lnTo>
                    <a:pt x="9" y="10"/>
                  </a:lnTo>
                  <a:lnTo>
                    <a:pt x="18"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2"/>
            <p:cNvSpPr>
              <a:spLocks/>
            </p:cNvSpPr>
            <p:nvPr/>
          </p:nvSpPr>
          <p:spPr bwMode="auto">
            <a:xfrm>
              <a:off x="2811614" y="1814142"/>
              <a:ext cx="258821" cy="48486"/>
            </a:xfrm>
            <a:custGeom>
              <a:avLst/>
              <a:gdLst/>
              <a:ahLst/>
              <a:cxnLst>
                <a:cxn ang="0">
                  <a:pos x="30" y="0"/>
                </a:cxn>
                <a:cxn ang="0">
                  <a:pos x="348" y="0"/>
                </a:cxn>
                <a:cxn ang="0">
                  <a:pos x="360" y="3"/>
                </a:cxn>
                <a:cxn ang="0">
                  <a:pos x="370" y="9"/>
                </a:cxn>
                <a:cxn ang="0">
                  <a:pos x="377" y="20"/>
                </a:cxn>
                <a:cxn ang="0">
                  <a:pos x="379" y="32"/>
                </a:cxn>
                <a:cxn ang="0">
                  <a:pos x="379" y="39"/>
                </a:cxn>
                <a:cxn ang="0">
                  <a:pos x="377" y="51"/>
                </a:cxn>
                <a:cxn ang="0">
                  <a:pos x="370" y="62"/>
                </a:cxn>
                <a:cxn ang="0">
                  <a:pos x="360" y="68"/>
                </a:cxn>
                <a:cxn ang="0">
                  <a:pos x="348" y="71"/>
                </a:cxn>
                <a:cxn ang="0">
                  <a:pos x="30" y="71"/>
                </a:cxn>
                <a:cxn ang="0">
                  <a:pos x="18" y="68"/>
                </a:cxn>
                <a:cxn ang="0">
                  <a:pos x="9" y="62"/>
                </a:cxn>
                <a:cxn ang="0">
                  <a:pos x="2" y="51"/>
                </a:cxn>
                <a:cxn ang="0">
                  <a:pos x="0" y="39"/>
                </a:cxn>
                <a:cxn ang="0">
                  <a:pos x="0" y="32"/>
                </a:cxn>
                <a:cxn ang="0">
                  <a:pos x="2" y="20"/>
                </a:cxn>
                <a:cxn ang="0">
                  <a:pos x="9" y="9"/>
                </a:cxn>
                <a:cxn ang="0">
                  <a:pos x="18" y="3"/>
                </a:cxn>
                <a:cxn ang="0">
                  <a:pos x="30" y="0"/>
                </a:cxn>
              </a:cxnLst>
              <a:rect l="0" t="0" r="r" b="b"/>
              <a:pathLst>
                <a:path w="379" h="71">
                  <a:moveTo>
                    <a:pt x="30" y="0"/>
                  </a:moveTo>
                  <a:lnTo>
                    <a:pt x="348" y="0"/>
                  </a:lnTo>
                  <a:lnTo>
                    <a:pt x="360" y="3"/>
                  </a:lnTo>
                  <a:lnTo>
                    <a:pt x="370" y="9"/>
                  </a:lnTo>
                  <a:lnTo>
                    <a:pt x="377" y="20"/>
                  </a:lnTo>
                  <a:lnTo>
                    <a:pt x="379" y="32"/>
                  </a:lnTo>
                  <a:lnTo>
                    <a:pt x="379" y="39"/>
                  </a:lnTo>
                  <a:lnTo>
                    <a:pt x="377" y="51"/>
                  </a:lnTo>
                  <a:lnTo>
                    <a:pt x="370" y="62"/>
                  </a:lnTo>
                  <a:lnTo>
                    <a:pt x="360" y="68"/>
                  </a:lnTo>
                  <a:lnTo>
                    <a:pt x="348" y="71"/>
                  </a:lnTo>
                  <a:lnTo>
                    <a:pt x="30" y="71"/>
                  </a:lnTo>
                  <a:lnTo>
                    <a:pt x="18" y="68"/>
                  </a:lnTo>
                  <a:lnTo>
                    <a:pt x="9" y="62"/>
                  </a:lnTo>
                  <a:lnTo>
                    <a:pt x="2" y="51"/>
                  </a:lnTo>
                  <a:lnTo>
                    <a:pt x="0" y="39"/>
                  </a:lnTo>
                  <a:lnTo>
                    <a:pt x="0" y="32"/>
                  </a:lnTo>
                  <a:lnTo>
                    <a:pt x="2" y="20"/>
                  </a:lnTo>
                  <a:lnTo>
                    <a:pt x="9" y="9"/>
                  </a:lnTo>
                  <a:lnTo>
                    <a:pt x="18"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3"/>
            <p:cNvSpPr>
              <a:spLocks/>
            </p:cNvSpPr>
            <p:nvPr/>
          </p:nvSpPr>
          <p:spPr bwMode="auto">
            <a:xfrm>
              <a:off x="2811614" y="1890628"/>
              <a:ext cx="258821" cy="47803"/>
            </a:xfrm>
            <a:custGeom>
              <a:avLst/>
              <a:gdLst/>
              <a:ahLst/>
              <a:cxnLst>
                <a:cxn ang="0">
                  <a:pos x="30" y="0"/>
                </a:cxn>
                <a:cxn ang="0">
                  <a:pos x="348" y="0"/>
                </a:cxn>
                <a:cxn ang="0">
                  <a:pos x="360" y="2"/>
                </a:cxn>
                <a:cxn ang="0">
                  <a:pos x="370" y="9"/>
                </a:cxn>
                <a:cxn ang="0">
                  <a:pos x="377" y="19"/>
                </a:cxn>
                <a:cxn ang="0">
                  <a:pos x="379" y="32"/>
                </a:cxn>
                <a:cxn ang="0">
                  <a:pos x="379" y="38"/>
                </a:cxn>
                <a:cxn ang="0">
                  <a:pos x="377" y="51"/>
                </a:cxn>
                <a:cxn ang="0">
                  <a:pos x="370" y="61"/>
                </a:cxn>
                <a:cxn ang="0">
                  <a:pos x="360" y="68"/>
                </a:cxn>
                <a:cxn ang="0">
                  <a:pos x="348" y="70"/>
                </a:cxn>
                <a:cxn ang="0">
                  <a:pos x="30" y="70"/>
                </a:cxn>
                <a:cxn ang="0">
                  <a:pos x="18" y="68"/>
                </a:cxn>
                <a:cxn ang="0">
                  <a:pos x="9" y="61"/>
                </a:cxn>
                <a:cxn ang="0">
                  <a:pos x="2" y="51"/>
                </a:cxn>
                <a:cxn ang="0">
                  <a:pos x="0" y="38"/>
                </a:cxn>
                <a:cxn ang="0">
                  <a:pos x="0" y="32"/>
                </a:cxn>
                <a:cxn ang="0">
                  <a:pos x="2" y="19"/>
                </a:cxn>
                <a:cxn ang="0">
                  <a:pos x="9" y="9"/>
                </a:cxn>
                <a:cxn ang="0">
                  <a:pos x="18" y="2"/>
                </a:cxn>
                <a:cxn ang="0">
                  <a:pos x="30" y="0"/>
                </a:cxn>
              </a:cxnLst>
              <a:rect l="0" t="0" r="r" b="b"/>
              <a:pathLst>
                <a:path w="379" h="70">
                  <a:moveTo>
                    <a:pt x="30" y="0"/>
                  </a:moveTo>
                  <a:lnTo>
                    <a:pt x="348" y="0"/>
                  </a:lnTo>
                  <a:lnTo>
                    <a:pt x="360" y="2"/>
                  </a:lnTo>
                  <a:lnTo>
                    <a:pt x="370" y="9"/>
                  </a:lnTo>
                  <a:lnTo>
                    <a:pt x="377" y="19"/>
                  </a:lnTo>
                  <a:lnTo>
                    <a:pt x="379" y="32"/>
                  </a:lnTo>
                  <a:lnTo>
                    <a:pt x="379" y="38"/>
                  </a:lnTo>
                  <a:lnTo>
                    <a:pt x="377" y="51"/>
                  </a:lnTo>
                  <a:lnTo>
                    <a:pt x="370" y="61"/>
                  </a:lnTo>
                  <a:lnTo>
                    <a:pt x="360" y="68"/>
                  </a:lnTo>
                  <a:lnTo>
                    <a:pt x="348" y="70"/>
                  </a:lnTo>
                  <a:lnTo>
                    <a:pt x="30" y="70"/>
                  </a:lnTo>
                  <a:lnTo>
                    <a:pt x="18" y="68"/>
                  </a:lnTo>
                  <a:lnTo>
                    <a:pt x="9" y="61"/>
                  </a:lnTo>
                  <a:lnTo>
                    <a:pt x="2" y="51"/>
                  </a:lnTo>
                  <a:lnTo>
                    <a:pt x="0" y="38"/>
                  </a:lnTo>
                  <a:lnTo>
                    <a:pt x="0" y="32"/>
                  </a:lnTo>
                  <a:lnTo>
                    <a:pt x="2" y="19"/>
                  </a:lnTo>
                  <a:lnTo>
                    <a:pt x="9" y="9"/>
                  </a:lnTo>
                  <a:lnTo>
                    <a:pt x="18" y="2"/>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 name="Group 29"/>
          <p:cNvGrpSpPr/>
          <p:nvPr/>
        </p:nvGrpSpPr>
        <p:grpSpPr>
          <a:xfrm>
            <a:off x="5276850" y="1990725"/>
            <a:ext cx="515593" cy="493740"/>
            <a:chOff x="3359303" y="1601759"/>
            <a:chExt cx="515593" cy="493740"/>
          </a:xfrm>
          <a:solidFill>
            <a:schemeClr val="bg1"/>
          </a:solidFill>
        </p:grpSpPr>
        <p:sp>
          <p:nvSpPr>
            <p:cNvPr id="1038" name="Freeform 14"/>
            <p:cNvSpPr>
              <a:spLocks noEditPoints="1"/>
            </p:cNvSpPr>
            <p:nvPr/>
          </p:nvSpPr>
          <p:spPr bwMode="auto">
            <a:xfrm>
              <a:off x="3359303" y="1601759"/>
              <a:ext cx="515593" cy="376964"/>
            </a:xfrm>
            <a:custGeom>
              <a:avLst/>
              <a:gdLst/>
              <a:ahLst/>
              <a:cxnLst>
                <a:cxn ang="0">
                  <a:pos x="69" y="72"/>
                </a:cxn>
                <a:cxn ang="0">
                  <a:pos x="69" y="477"/>
                </a:cxn>
                <a:cxn ang="0">
                  <a:pos x="683" y="477"/>
                </a:cxn>
                <a:cxn ang="0">
                  <a:pos x="683" y="72"/>
                </a:cxn>
                <a:cxn ang="0">
                  <a:pos x="69" y="72"/>
                </a:cxn>
                <a:cxn ang="0">
                  <a:pos x="32" y="0"/>
                </a:cxn>
                <a:cxn ang="0">
                  <a:pos x="723" y="0"/>
                </a:cxn>
                <a:cxn ang="0">
                  <a:pos x="735" y="2"/>
                </a:cxn>
                <a:cxn ang="0">
                  <a:pos x="746" y="9"/>
                </a:cxn>
                <a:cxn ang="0">
                  <a:pos x="752" y="19"/>
                </a:cxn>
                <a:cxn ang="0">
                  <a:pos x="755" y="31"/>
                </a:cxn>
                <a:cxn ang="0">
                  <a:pos x="755" y="521"/>
                </a:cxn>
                <a:cxn ang="0">
                  <a:pos x="752" y="533"/>
                </a:cxn>
                <a:cxn ang="0">
                  <a:pos x="746" y="543"/>
                </a:cxn>
                <a:cxn ang="0">
                  <a:pos x="735" y="550"/>
                </a:cxn>
                <a:cxn ang="0">
                  <a:pos x="723" y="552"/>
                </a:cxn>
                <a:cxn ang="0">
                  <a:pos x="32" y="552"/>
                </a:cxn>
                <a:cxn ang="0">
                  <a:pos x="19" y="550"/>
                </a:cxn>
                <a:cxn ang="0">
                  <a:pos x="9" y="543"/>
                </a:cxn>
                <a:cxn ang="0">
                  <a:pos x="2" y="533"/>
                </a:cxn>
                <a:cxn ang="0">
                  <a:pos x="0" y="521"/>
                </a:cxn>
                <a:cxn ang="0">
                  <a:pos x="0" y="31"/>
                </a:cxn>
                <a:cxn ang="0">
                  <a:pos x="2" y="19"/>
                </a:cxn>
                <a:cxn ang="0">
                  <a:pos x="9" y="9"/>
                </a:cxn>
                <a:cxn ang="0">
                  <a:pos x="19" y="2"/>
                </a:cxn>
                <a:cxn ang="0">
                  <a:pos x="32" y="0"/>
                </a:cxn>
              </a:cxnLst>
              <a:rect l="0" t="0" r="r" b="b"/>
              <a:pathLst>
                <a:path w="755" h="552">
                  <a:moveTo>
                    <a:pt x="69" y="72"/>
                  </a:moveTo>
                  <a:lnTo>
                    <a:pt x="69" y="477"/>
                  </a:lnTo>
                  <a:lnTo>
                    <a:pt x="683" y="477"/>
                  </a:lnTo>
                  <a:lnTo>
                    <a:pt x="683" y="72"/>
                  </a:lnTo>
                  <a:lnTo>
                    <a:pt x="69" y="72"/>
                  </a:lnTo>
                  <a:close/>
                  <a:moveTo>
                    <a:pt x="32" y="0"/>
                  </a:moveTo>
                  <a:lnTo>
                    <a:pt x="723" y="0"/>
                  </a:lnTo>
                  <a:lnTo>
                    <a:pt x="735" y="2"/>
                  </a:lnTo>
                  <a:lnTo>
                    <a:pt x="746" y="9"/>
                  </a:lnTo>
                  <a:lnTo>
                    <a:pt x="752" y="19"/>
                  </a:lnTo>
                  <a:lnTo>
                    <a:pt x="755" y="31"/>
                  </a:lnTo>
                  <a:lnTo>
                    <a:pt x="755" y="521"/>
                  </a:lnTo>
                  <a:lnTo>
                    <a:pt x="752" y="533"/>
                  </a:lnTo>
                  <a:lnTo>
                    <a:pt x="746" y="543"/>
                  </a:lnTo>
                  <a:lnTo>
                    <a:pt x="735" y="550"/>
                  </a:lnTo>
                  <a:lnTo>
                    <a:pt x="723" y="552"/>
                  </a:lnTo>
                  <a:lnTo>
                    <a:pt x="32" y="552"/>
                  </a:lnTo>
                  <a:lnTo>
                    <a:pt x="19" y="550"/>
                  </a:lnTo>
                  <a:lnTo>
                    <a:pt x="9" y="543"/>
                  </a:lnTo>
                  <a:lnTo>
                    <a:pt x="2" y="533"/>
                  </a:lnTo>
                  <a:lnTo>
                    <a:pt x="0" y="521"/>
                  </a:lnTo>
                  <a:lnTo>
                    <a:pt x="0" y="31"/>
                  </a:lnTo>
                  <a:lnTo>
                    <a:pt x="2" y="19"/>
                  </a:lnTo>
                  <a:lnTo>
                    <a:pt x="9" y="9"/>
                  </a:lnTo>
                  <a:lnTo>
                    <a:pt x="19" y="2"/>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p:cNvSpPr>
            <p:nvPr/>
          </p:nvSpPr>
          <p:spPr bwMode="auto">
            <a:xfrm>
              <a:off x="3489055" y="2012185"/>
              <a:ext cx="255406" cy="83314"/>
            </a:xfrm>
            <a:custGeom>
              <a:avLst/>
              <a:gdLst/>
              <a:ahLst/>
              <a:cxnLst>
                <a:cxn ang="0">
                  <a:pos x="0" y="0"/>
                </a:cxn>
                <a:cxn ang="0">
                  <a:pos x="374" y="0"/>
                </a:cxn>
                <a:cxn ang="0">
                  <a:pos x="358" y="30"/>
                </a:cxn>
                <a:cxn ang="0">
                  <a:pos x="338" y="56"/>
                </a:cxn>
                <a:cxn ang="0">
                  <a:pos x="314" y="79"/>
                </a:cxn>
                <a:cxn ang="0">
                  <a:pos x="286" y="97"/>
                </a:cxn>
                <a:cxn ang="0">
                  <a:pos x="255" y="111"/>
                </a:cxn>
                <a:cxn ang="0">
                  <a:pos x="223" y="119"/>
                </a:cxn>
                <a:cxn ang="0">
                  <a:pos x="187" y="122"/>
                </a:cxn>
                <a:cxn ang="0">
                  <a:pos x="152" y="119"/>
                </a:cxn>
                <a:cxn ang="0">
                  <a:pos x="119" y="111"/>
                </a:cxn>
                <a:cxn ang="0">
                  <a:pos x="89" y="97"/>
                </a:cxn>
                <a:cxn ang="0">
                  <a:pos x="60" y="79"/>
                </a:cxn>
                <a:cxn ang="0">
                  <a:pos x="37" y="56"/>
                </a:cxn>
                <a:cxn ang="0">
                  <a:pos x="16" y="30"/>
                </a:cxn>
                <a:cxn ang="0">
                  <a:pos x="0" y="0"/>
                </a:cxn>
              </a:cxnLst>
              <a:rect l="0" t="0" r="r" b="b"/>
              <a:pathLst>
                <a:path w="374" h="122">
                  <a:moveTo>
                    <a:pt x="0" y="0"/>
                  </a:moveTo>
                  <a:lnTo>
                    <a:pt x="374" y="0"/>
                  </a:lnTo>
                  <a:lnTo>
                    <a:pt x="358" y="30"/>
                  </a:lnTo>
                  <a:lnTo>
                    <a:pt x="338" y="56"/>
                  </a:lnTo>
                  <a:lnTo>
                    <a:pt x="314" y="79"/>
                  </a:lnTo>
                  <a:lnTo>
                    <a:pt x="286" y="97"/>
                  </a:lnTo>
                  <a:lnTo>
                    <a:pt x="255" y="111"/>
                  </a:lnTo>
                  <a:lnTo>
                    <a:pt x="223" y="119"/>
                  </a:lnTo>
                  <a:lnTo>
                    <a:pt x="187" y="122"/>
                  </a:lnTo>
                  <a:lnTo>
                    <a:pt x="152" y="119"/>
                  </a:lnTo>
                  <a:lnTo>
                    <a:pt x="119" y="111"/>
                  </a:lnTo>
                  <a:lnTo>
                    <a:pt x="89" y="97"/>
                  </a:lnTo>
                  <a:lnTo>
                    <a:pt x="60" y="79"/>
                  </a:lnTo>
                  <a:lnTo>
                    <a:pt x="37" y="56"/>
                  </a:lnTo>
                  <a:lnTo>
                    <a:pt x="16" y="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40" name="Freeform 16"/>
          <p:cNvSpPr>
            <a:spLocks/>
          </p:cNvSpPr>
          <p:nvPr/>
        </p:nvSpPr>
        <p:spPr bwMode="auto">
          <a:xfrm>
            <a:off x="7229475" y="2066925"/>
            <a:ext cx="463693" cy="288869"/>
          </a:xfrm>
          <a:custGeom>
            <a:avLst/>
            <a:gdLst/>
            <a:ahLst/>
            <a:cxnLst>
              <a:cxn ang="0">
                <a:pos x="418" y="0"/>
              </a:cxn>
              <a:cxn ang="0">
                <a:pos x="679" y="0"/>
              </a:cxn>
              <a:cxn ang="0">
                <a:pos x="679" y="257"/>
              </a:cxn>
              <a:cxn ang="0">
                <a:pos x="614" y="192"/>
              </a:cxn>
              <a:cxn ang="0">
                <a:pos x="387" y="423"/>
              </a:cxn>
              <a:cxn ang="0">
                <a:pos x="257" y="293"/>
              </a:cxn>
              <a:cxn ang="0">
                <a:pos x="127" y="423"/>
              </a:cxn>
              <a:cxn ang="0">
                <a:pos x="0" y="290"/>
              </a:cxn>
              <a:cxn ang="0">
                <a:pos x="257" y="34"/>
              </a:cxn>
              <a:cxn ang="0">
                <a:pos x="387" y="162"/>
              </a:cxn>
              <a:cxn ang="0">
                <a:pos x="482" y="68"/>
              </a:cxn>
              <a:cxn ang="0">
                <a:pos x="418" y="0"/>
              </a:cxn>
            </a:cxnLst>
            <a:rect l="0" t="0" r="r" b="b"/>
            <a:pathLst>
              <a:path w="679" h="423">
                <a:moveTo>
                  <a:pt x="418" y="0"/>
                </a:moveTo>
                <a:lnTo>
                  <a:pt x="679" y="0"/>
                </a:lnTo>
                <a:lnTo>
                  <a:pt x="679" y="257"/>
                </a:lnTo>
                <a:lnTo>
                  <a:pt x="614" y="192"/>
                </a:lnTo>
                <a:lnTo>
                  <a:pt x="387" y="423"/>
                </a:lnTo>
                <a:lnTo>
                  <a:pt x="257" y="293"/>
                </a:lnTo>
                <a:lnTo>
                  <a:pt x="127" y="423"/>
                </a:lnTo>
                <a:lnTo>
                  <a:pt x="0" y="290"/>
                </a:lnTo>
                <a:lnTo>
                  <a:pt x="257" y="34"/>
                </a:lnTo>
                <a:lnTo>
                  <a:pt x="387" y="162"/>
                </a:lnTo>
                <a:lnTo>
                  <a:pt x="482" y="68"/>
                </a:lnTo>
                <a:lnTo>
                  <a:pt x="4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TextBox 32"/>
          <p:cNvSpPr txBox="1"/>
          <p:nvPr/>
        </p:nvSpPr>
        <p:spPr>
          <a:xfrm>
            <a:off x="4724400" y="2929176"/>
            <a:ext cx="1600200" cy="892552"/>
          </a:xfrm>
          <a:prstGeom prst="rect">
            <a:avLst/>
          </a:prstGeom>
          <a:noFill/>
        </p:spPr>
        <p:txBody>
          <a:bodyPr wrap="square" rtlCol="0">
            <a:spAutoFit/>
          </a:bodyPr>
          <a:lstStyle/>
          <a:p>
            <a:pPr algn="ctr"/>
            <a:r>
              <a:rPr lang="en-US" sz="1400" dirty="0">
                <a:solidFill>
                  <a:srgbClr val="0563B8"/>
                </a:solidFill>
                <a:latin typeface="Arial" pitchFamily="34" charset="0"/>
                <a:cs typeface="Arial" pitchFamily="34" charset="0"/>
              </a:rPr>
              <a:t>SAP Build</a:t>
            </a:r>
          </a:p>
          <a:p>
            <a:pPr algn="ctr"/>
            <a:r>
              <a:rPr lang="en-US" sz="1400" dirty="0">
                <a:solidFill>
                  <a:schemeClr val="bg1">
                    <a:lumMod val="50000"/>
                  </a:schemeClr>
                </a:solidFill>
                <a:latin typeface="Arial" pitchFamily="34" charset="0"/>
                <a:cs typeface="Arial" pitchFamily="34" charset="0"/>
              </a:rPr>
              <a:t> </a:t>
            </a:r>
            <a:r>
              <a:rPr lang="en-US" sz="1200" dirty="0">
                <a:solidFill>
                  <a:schemeClr val="bg1">
                    <a:lumMod val="50000"/>
                  </a:schemeClr>
                </a:solidFill>
                <a:latin typeface="Arial" pitchFamily="34" charset="0"/>
                <a:cs typeface="Arial" pitchFamily="34" charset="0"/>
              </a:rPr>
              <a:t>Understanding SAP Build offering and services</a:t>
            </a:r>
            <a:endParaRPr lang="en-US" sz="1100" dirty="0">
              <a:solidFill>
                <a:schemeClr val="bg1">
                  <a:lumMod val="50000"/>
                </a:schemeClr>
              </a:solidFill>
              <a:latin typeface="Arial" pitchFamily="34" charset="0"/>
              <a:cs typeface="Arial" pitchFamily="34" charset="0"/>
            </a:endParaRPr>
          </a:p>
        </p:txBody>
      </p:sp>
      <p:sp>
        <p:nvSpPr>
          <p:cNvPr id="34" name="TextBox 33"/>
          <p:cNvSpPr txBox="1"/>
          <p:nvPr/>
        </p:nvSpPr>
        <p:spPr>
          <a:xfrm>
            <a:off x="2809875" y="2929176"/>
            <a:ext cx="1600200" cy="1046440"/>
          </a:xfrm>
          <a:prstGeom prst="rect">
            <a:avLst/>
          </a:prstGeom>
          <a:noFill/>
        </p:spPr>
        <p:txBody>
          <a:bodyPr wrap="square" rtlCol="0">
            <a:spAutoFit/>
          </a:bodyPr>
          <a:lstStyle/>
          <a:p>
            <a:pPr algn="ctr"/>
            <a:r>
              <a:rPr lang="en-US" sz="1400" dirty="0">
                <a:solidFill>
                  <a:srgbClr val="0563B8"/>
                </a:solidFill>
                <a:latin typeface="Arial" pitchFamily="34" charset="0"/>
                <a:cs typeface="Arial" pitchFamily="34" charset="0"/>
              </a:rPr>
              <a:t>Services</a:t>
            </a:r>
          </a:p>
          <a:p>
            <a:pPr algn="ctr"/>
            <a:r>
              <a:rPr lang="en-US" sz="1200" dirty="0">
                <a:solidFill>
                  <a:schemeClr val="bg1">
                    <a:lumMod val="50000"/>
                  </a:schemeClr>
                </a:solidFill>
                <a:latin typeface="Arial" pitchFamily="34" charset="0"/>
                <a:cs typeface="Arial" pitchFamily="34" charset="0"/>
              </a:rPr>
              <a:t>Exploring various SAP BTP Services and understanding BTP environments</a:t>
            </a:r>
            <a:endParaRPr lang="en-US" sz="1050" dirty="0">
              <a:solidFill>
                <a:schemeClr val="bg1">
                  <a:lumMod val="50000"/>
                </a:schemeClr>
              </a:solidFill>
              <a:latin typeface="Arial" pitchFamily="34" charset="0"/>
              <a:cs typeface="Arial" pitchFamily="34" charset="0"/>
            </a:endParaRPr>
          </a:p>
        </p:txBody>
      </p:sp>
      <p:sp>
        <p:nvSpPr>
          <p:cNvPr id="35" name="TextBox 34"/>
          <p:cNvSpPr txBox="1"/>
          <p:nvPr/>
        </p:nvSpPr>
        <p:spPr>
          <a:xfrm>
            <a:off x="885825" y="2929176"/>
            <a:ext cx="1600200" cy="1077218"/>
          </a:xfrm>
          <a:prstGeom prst="rect">
            <a:avLst/>
          </a:prstGeom>
          <a:noFill/>
        </p:spPr>
        <p:txBody>
          <a:bodyPr wrap="square" rtlCol="0">
            <a:spAutoFit/>
          </a:bodyPr>
          <a:lstStyle/>
          <a:p>
            <a:pPr algn="ctr"/>
            <a:r>
              <a:rPr lang="en-US" sz="1400" dirty="0">
                <a:solidFill>
                  <a:srgbClr val="0563B8"/>
                </a:solidFill>
                <a:latin typeface="Arial" pitchFamily="34" charset="0"/>
                <a:cs typeface="Arial" pitchFamily="34" charset="0"/>
              </a:rPr>
              <a:t>Hands-on</a:t>
            </a:r>
          </a:p>
          <a:p>
            <a:pPr algn="ctr"/>
            <a:r>
              <a:rPr lang="en-US" sz="1400" dirty="0">
                <a:solidFill>
                  <a:schemeClr val="bg1">
                    <a:lumMod val="50000"/>
                  </a:schemeClr>
                </a:solidFill>
                <a:latin typeface="Arial" pitchFamily="34" charset="0"/>
                <a:cs typeface="Arial" pitchFamily="34" charset="0"/>
              </a:rPr>
              <a:t> </a:t>
            </a:r>
            <a:r>
              <a:rPr lang="en-US" sz="1200" dirty="0">
                <a:solidFill>
                  <a:schemeClr val="bg1">
                    <a:lumMod val="50000"/>
                  </a:schemeClr>
                </a:solidFill>
                <a:latin typeface="Arial" pitchFamily="34" charset="0"/>
                <a:cs typeface="Arial" pitchFamily="34" charset="0"/>
              </a:rPr>
              <a:t>Setting up SAP BTP Trial account and understanding services</a:t>
            </a:r>
            <a:endParaRPr lang="en-US" sz="11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41232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1E1AF-F150-D615-40EF-92A2BE046CE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ABCED43-E37B-B317-7435-9886EE545786}"/>
              </a:ext>
            </a:extLst>
          </p:cNvPr>
          <p:cNvSpPr>
            <a:spLocks noGrp="1"/>
          </p:cNvSpPr>
          <p:nvPr>
            <p:ph type="title"/>
          </p:nvPr>
        </p:nvSpPr>
        <p:spPr>
          <a:xfrm>
            <a:off x="304800" y="195690"/>
            <a:ext cx="8229600" cy="609601"/>
          </a:xfrm>
        </p:spPr>
        <p:txBody>
          <a:bodyPr>
            <a:normAutofit/>
          </a:bodyPr>
          <a:lstStyle/>
          <a:p>
            <a:r>
              <a:rPr lang="en-US" b="1" kern="1200" dirty="0">
                <a:latin typeface="Cooper Black" panose="0208090404030B020404" pitchFamily="18" charset="0"/>
              </a:rPr>
              <a:t>Let’s Create a BTP Account</a:t>
            </a:r>
          </a:p>
        </p:txBody>
      </p:sp>
      <p:sp>
        <p:nvSpPr>
          <p:cNvPr id="3" name="Footer Placeholder 2">
            <a:extLst>
              <a:ext uri="{FF2B5EF4-FFF2-40B4-BE49-F238E27FC236}">
                <a16:creationId xmlns:a16="http://schemas.microsoft.com/office/drawing/2014/main" id="{320CDEB4-BAC2-5A3B-4C9A-0443C94A9AB1}"/>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B8BA5EDA-159D-270E-728C-6DE578F96DF8}"/>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4</a:t>
            </a:fld>
            <a:endParaRPr lang="en-US"/>
          </a:p>
        </p:txBody>
      </p:sp>
      <p:pic>
        <p:nvPicPr>
          <p:cNvPr id="6" name="Picture 5">
            <a:extLst>
              <a:ext uri="{FF2B5EF4-FFF2-40B4-BE49-F238E27FC236}">
                <a16:creationId xmlns:a16="http://schemas.microsoft.com/office/drawing/2014/main" id="{904441BC-15CF-2163-C144-1909D378CA1F}"/>
              </a:ext>
            </a:extLst>
          </p:cNvPr>
          <p:cNvPicPr>
            <a:picLocks noChangeAspect="1"/>
          </p:cNvPicPr>
          <p:nvPr/>
        </p:nvPicPr>
        <p:blipFill>
          <a:blip r:embed="rId2"/>
          <a:stretch>
            <a:fillRect/>
          </a:stretch>
        </p:blipFill>
        <p:spPr>
          <a:xfrm>
            <a:off x="457200" y="1775555"/>
            <a:ext cx="4038600" cy="2049589"/>
          </a:xfrm>
          <a:prstGeom prst="rect">
            <a:avLst/>
          </a:prstGeom>
          <a:noFill/>
        </p:spPr>
      </p:pic>
      <p:sp>
        <p:nvSpPr>
          <p:cNvPr id="2" name="TextBox 1">
            <a:extLst>
              <a:ext uri="{FF2B5EF4-FFF2-40B4-BE49-F238E27FC236}">
                <a16:creationId xmlns:a16="http://schemas.microsoft.com/office/drawing/2014/main" id="{CCA4E2D5-A00F-9FCB-320A-77B3856AB89F}"/>
              </a:ext>
            </a:extLst>
          </p:cNvPr>
          <p:cNvSpPr txBox="1"/>
          <p:nvPr/>
        </p:nvSpPr>
        <p:spPr>
          <a:xfrm>
            <a:off x="4648200" y="971550"/>
            <a:ext cx="4038600" cy="3657600"/>
          </a:xfrm>
          <a:prstGeom prst="rect">
            <a:avLst/>
          </a:prstGeom>
        </p:spPr>
        <p:txBody>
          <a:bodyPr vert="horz" lIns="91440" tIns="45720" rIns="91440" bIns="45720" rtlCol="0">
            <a:normAutofit/>
          </a:bodyPr>
          <a:lstStyle/>
          <a:p>
            <a:pPr>
              <a:spcBef>
                <a:spcPct val="20000"/>
              </a:spcBef>
              <a:buFont typeface="Arial" pitchFamily="34" charset="0"/>
            </a:pPr>
            <a:r>
              <a:rPr lang="en-US" sz="1400" dirty="0"/>
              <a:t>Create your free BTP Account</a:t>
            </a:r>
          </a:p>
          <a:p>
            <a:pPr>
              <a:spcBef>
                <a:spcPct val="20000"/>
              </a:spcBef>
              <a:buFont typeface="Arial" pitchFamily="34" charset="0"/>
            </a:pPr>
            <a:r>
              <a:rPr lang="en-US" sz="1400" dirty="0">
                <a:hlinkClick r:id="rId3">
                  <a:extLst>
                    <a:ext uri="{A12FA001-AC4F-418D-AE19-62706E023703}">
                      <ahyp:hlinkClr xmlns:ahyp="http://schemas.microsoft.com/office/drawing/2018/hyperlinkcolor" val="tx"/>
                    </a:ext>
                  </a:extLst>
                </a:hlinkClick>
              </a:rPr>
              <a:t>https://account.hanatrial.ondemand.com/trial/#/home/trial</a:t>
            </a:r>
            <a:endParaRPr lang="en-US" sz="1400" dirty="0"/>
          </a:p>
          <a:p>
            <a:pPr>
              <a:spcBef>
                <a:spcPct val="20000"/>
              </a:spcBef>
              <a:buFont typeface="Arial" pitchFamily="34" charset="0"/>
            </a:pPr>
            <a:endParaRPr lang="en-US" sz="1400" dirty="0"/>
          </a:p>
        </p:txBody>
      </p:sp>
      <p:sp>
        <p:nvSpPr>
          <p:cNvPr id="7" name="TextBox 6">
            <a:extLst>
              <a:ext uri="{FF2B5EF4-FFF2-40B4-BE49-F238E27FC236}">
                <a16:creationId xmlns:a16="http://schemas.microsoft.com/office/drawing/2014/main" id="{213C935C-E083-F17D-49A7-E37194810943}"/>
              </a:ext>
            </a:extLst>
          </p:cNvPr>
          <p:cNvSpPr txBox="1"/>
          <p:nvPr/>
        </p:nvSpPr>
        <p:spPr>
          <a:xfrm>
            <a:off x="4724400" y="2038350"/>
            <a:ext cx="4114800" cy="1569660"/>
          </a:xfrm>
          <a:prstGeom prst="rect">
            <a:avLst/>
          </a:prstGeom>
          <a:noFill/>
        </p:spPr>
        <p:txBody>
          <a:bodyPr wrap="square" rtlCol="0">
            <a:spAutoFit/>
          </a:bodyPr>
          <a:lstStyle/>
          <a:p>
            <a:r>
              <a:rPr lang="en-IN" sz="1600" b="1" dirty="0">
                <a:effectLst>
                  <a:outerShdw blurRad="38100" dist="38100" dir="2700000" algn="tl">
                    <a:srgbClr val="000000">
                      <a:alpha val="43137"/>
                    </a:srgbClr>
                  </a:outerShdw>
                </a:effectLst>
              </a:rPr>
              <a:t>What is BTP?</a:t>
            </a:r>
          </a:p>
          <a:p>
            <a:r>
              <a:rPr lang="en-IN" sz="1600" dirty="0">
                <a:effectLst>
                  <a:outerShdw blurRad="38100" dist="38100" dir="2700000" algn="tl">
                    <a:srgbClr val="000000">
                      <a:alpha val="43137"/>
                    </a:srgbClr>
                  </a:outerShdw>
                </a:effectLst>
              </a:rPr>
              <a:t>BTP stands Business technology platform, it is a PaaS in the cloud provided by SAP to design, develop, package, build, deliver and manage applications, integrations and business process automation.</a:t>
            </a:r>
          </a:p>
        </p:txBody>
      </p:sp>
    </p:spTree>
    <p:extLst>
      <p:ext uri="{BB962C8B-B14F-4D97-AF65-F5344CB8AC3E}">
        <p14:creationId xmlns:p14="http://schemas.microsoft.com/office/powerpoint/2010/main" val="304274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98442-7581-243D-54DE-9ABA5F6E73CF}"/>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CA837C3-B674-2DDD-D31A-DEAC44B46DC8}"/>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26D20E5D-2809-845A-6C3F-00B4CB3A1675}"/>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5</a:t>
            </a:fld>
            <a:endParaRPr lang="en-US" dirty="0"/>
          </a:p>
        </p:txBody>
      </p:sp>
      <p:sp>
        <p:nvSpPr>
          <p:cNvPr id="5" name="Title 4">
            <a:extLst>
              <a:ext uri="{FF2B5EF4-FFF2-40B4-BE49-F238E27FC236}">
                <a16:creationId xmlns:a16="http://schemas.microsoft.com/office/drawing/2014/main" id="{C665BCE6-AF45-AD97-F74A-58843669F69E}"/>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BTP Account Structure</a:t>
            </a:r>
          </a:p>
        </p:txBody>
      </p:sp>
      <p:grpSp>
        <p:nvGrpSpPr>
          <p:cNvPr id="2" name="Group 1">
            <a:extLst>
              <a:ext uri="{FF2B5EF4-FFF2-40B4-BE49-F238E27FC236}">
                <a16:creationId xmlns:a16="http://schemas.microsoft.com/office/drawing/2014/main" id="{F49A7E51-F904-72B6-A3AF-AD10242EFF49}"/>
              </a:ext>
            </a:extLst>
          </p:cNvPr>
          <p:cNvGrpSpPr/>
          <p:nvPr/>
        </p:nvGrpSpPr>
        <p:grpSpPr>
          <a:xfrm>
            <a:off x="539339" y="1407887"/>
            <a:ext cx="8299862" cy="2764063"/>
            <a:chOff x="461819" y="1891887"/>
            <a:chExt cx="11420761" cy="3243529"/>
          </a:xfrm>
        </p:grpSpPr>
        <p:sp>
          <p:nvSpPr>
            <p:cNvPr id="6" name="Rectangle 5">
              <a:extLst>
                <a:ext uri="{FF2B5EF4-FFF2-40B4-BE49-F238E27FC236}">
                  <a16:creationId xmlns:a16="http://schemas.microsoft.com/office/drawing/2014/main" id="{CB9CD2B2-7010-01D9-F25B-933BC3663F56}"/>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Global Account</a:t>
              </a:r>
            </a:p>
            <a:p>
              <a:pPr algn="ctr"/>
              <a:r>
                <a:rPr lang="en-US" sz="1600" b="1" dirty="0"/>
                <a:t>(Representation of customer for billing purpose)</a:t>
              </a:r>
            </a:p>
          </p:txBody>
        </p:sp>
        <p:sp>
          <p:nvSpPr>
            <p:cNvPr id="7" name="Rectangle 6">
              <a:extLst>
                <a:ext uri="{FF2B5EF4-FFF2-40B4-BE49-F238E27FC236}">
                  <a16:creationId xmlns:a16="http://schemas.microsoft.com/office/drawing/2014/main" id="{CA3EABA5-7B7B-B742-1530-C368A602E198}"/>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Sub Account</a:t>
              </a:r>
            </a:p>
            <a:p>
              <a:pPr algn="ctr"/>
              <a:r>
                <a:rPr lang="en-US" sz="1600" b="1" dirty="0"/>
                <a:t>(per region)</a:t>
              </a:r>
            </a:p>
            <a:p>
              <a:pPr algn="ctr"/>
              <a:r>
                <a:rPr lang="en-US" sz="1600" b="1" dirty="0"/>
                <a:t>Specialized service offerings</a:t>
              </a:r>
            </a:p>
            <a:p>
              <a:pPr algn="ctr"/>
              <a:r>
                <a:rPr lang="en-US" sz="1600" b="1" dirty="0"/>
                <a:t>Represents LoB</a:t>
              </a:r>
            </a:p>
          </p:txBody>
        </p:sp>
        <p:cxnSp>
          <p:nvCxnSpPr>
            <p:cNvPr id="8" name="Connector: Elbow 7">
              <a:extLst>
                <a:ext uri="{FF2B5EF4-FFF2-40B4-BE49-F238E27FC236}">
                  <a16:creationId xmlns:a16="http://schemas.microsoft.com/office/drawing/2014/main" id="{B6B9CAA3-81E6-490C-A53D-A899B17328C0}"/>
                </a:ext>
              </a:extLst>
            </p:cNvPr>
            <p:cNvCxnSpPr>
              <a:stCxn id="6" idx="3"/>
              <a:endCxn id="7"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BDF8DB4-EDF7-4F34-FBF1-127BC9A23EA3}"/>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Space</a:t>
              </a:r>
            </a:p>
          </p:txBody>
        </p:sp>
        <p:cxnSp>
          <p:nvCxnSpPr>
            <p:cNvPr id="10" name="Connector: Elbow 9">
              <a:extLst>
                <a:ext uri="{FF2B5EF4-FFF2-40B4-BE49-F238E27FC236}">
                  <a16:creationId xmlns:a16="http://schemas.microsoft.com/office/drawing/2014/main" id="{2B5C9344-854C-7D07-EADA-48C98D49109D}"/>
                </a:ext>
              </a:extLst>
            </p:cNvPr>
            <p:cNvCxnSpPr>
              <a:stCxn id="7" idx="3"/>
              <a:endCxn id="9"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959FE0-6989-3CD8-FA5E-337D804915F9}"/>
                </a:ext>
              </a:extLst>
            </p:cNvPr>
            <p:cNvSpPr txBox="1"/>
            <p:nvPr/>
          </p:nvSpPr>
          <p:spPr>
            <a:xfrm>
              <a:off x="2946401" y="3072742"/>
              <a:ext cx="1547046" cy="397281"/>
            </a:xfrm>
            <a:prstGeom prst="rect">
              <a:avLst/>
            </a:prstGeom>
            <a:noFill/>
          </p:spPr>
          <p:txBody>
            <a:bodyPr wrap="square" rtlCol="0" anchor="ctr">
              <a:spAutoFit/>
            </a:bodyPr>
            <a:lstStyle/>
            <a:p>
              <a:r>
                <a:rPr lang="en-US" sz="1600" b="1" dirty="0"/>
                <a:t>1            *</a:t>
              </a:r>
            </a:p>
          </p:txBody>
        </p:sp>
        <p:sp>
          <p:nvSpPr>
            <p:cNvPr id="12" name="TextBox 11">
              <a:extLst>
                <a:ext uri="{FF2B5EF4-FFF2-40B4-BE49-F238E27FC236}">
                  <a16:creationId xmlns:a16="http://schemas.microsoft.com/office/drawing/2014/main" id="{5B148301-1276-948F-1F83-5512F6D9D958}"/>
                </a:ext>
              </a:extLst>
            </p:cNvPr>
            <p:cNvSpPr txBox="1"/>
            <p:nvPr/>
          </p:nvSpPr>
          <p:spPr>
            <a:xfrm>
              <a:off x="6733869" y="3109994"/>
              <a:ext cx="1354173" cy="397281"/>
            </a:xfrm>
            <a:prstGeom prst="rect">
              <a:avLst/>
            </a:prstGeom>
            <a:noFill/>
          </p:spPr>
          <p:txBody>
            <a:bodyPr wrap="square" rtlCol="0">
              <a:spAutoFit/>
            </a:bodyPr>
            <a:lstStyle/>
            <a:p>
              <a:r>
                <a:rPr lang="en-US" sz="1600" b="1" dirty="0"/>
                <a:t>1            *</a:t>
              </a:r>
            </a:p>
          </p:txBody>
        </p:sp>
        <p:sp>
          <p:nvSpPr>
            <p:cNvPr id="13" name="Rectangle 12">
              <a:extLst>
                <a:ext uri="{FF2B5EF4-FFF2-40B4-BE49-F238E27FC236}">
                  <a16:creationId xmlns:a16="http://schemas.microsoft.com/office/drawing/2014/main" id="{08FAE554-ED92-FAD2-571C-B9596CDB236C}"/>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Apps</a:t>
              </a:r>
            </a:p>
          </p:txBody>
        </p:sp>
        <p:cxnSp>
          <p:nvCxnSpPr>
            <p:cNvPr id="14" name="Connector: Elbow 13">
              <a:extLst>
                <a:ext uri="{FF2B5EF4-FFF2-40B4-BE49-F238E27FC236}">
                  <a16:creationId xmlns:a16="http://schemas.microsoft.com/office/drawing/2014/main" id="{FA1B6079-1BA2-4A33-19F2-B62B9D07E78C}"/>
                </a:ext>
              </a:extLst>
            </p:cNvPr>
            <p:cNvCxnSpPr>
              <a:stCxn id="9" idx="2"/>
              <a:endCxn id="13"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3D82973-C725-13C0-DFF9-7271A8854CB1}"/>
                </a:ext>
              </a:extLst>
            </p:cNvPr>
            <p:cNvSpPr txBox="1"/>
            <p:nvPr/>
          </p:nvSpPr>
          <p:spPr>
            <a:xfrm>
              <a:off x="9162473" y="3708756"/>
              <a:ext cx="2262909" cy="975145"/>
            </a:xfrm>
            <a:prstGeom prst="rect">
              <a:avLst/>
            </a:prstGeom>
            <a:noFill/>
          </p:spPr>
          <p:txBody>
            <a:bodyPr wrap="square" rtlCol="0">
              <a:spAutoFit/>
            </a:bodyPr>
            <a:lstStyle/>
            <a:p>
              <a:r>
                <a:rPr lang="en-US" sz="1600" b="1" dirty="0"/>
                <a:t>1            </a:t>
              </a:r>
            </a:p>
            <a:p>
              <a:endParaRPr lang="en-US" sz="1600" b="1" dirty="0"/>
            </a:p>
            <a:p>
              <a:r>
                <a:rPr lang="en-US" sz="1600" b="1" dirty="0"/>
                <a:t>	     *</a:t>
              </a:r>
            </a:p>
          </p:txBody>
        </p:sp>
        <p:sp>
          <p:nvSpPr>
            <p:cNvPr id="16" name="Oval 15">
              <a:extLst>
                <a:ext uri="{FF2B5EF4-FFF2-40B4-BE49-F238E27FC236}">
                  <a16:creationId xmlns:a16="http://schemas.microsoft.com/office/drawing/2014/main" id="{C6D88D56-CA29-C645-F8BC-413493B13B1E}"/>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Backing Services</a:t>
              </a:r>
            </a:p>
          </p:txBody>
        </p:sp>
        <p:sp>
          <p:nvSpPr>
            <p:cNvPr id="17" name="Oval 16">
              <a:extLst>
                <a:ext uri="{FF2B5EF4-FFF2-40B4-BE49-F238E27FC236}">
                  <a16:creationId xmlns:a16="http://schemas.microsoft.com/office/drawing/2014/main" id="{2C61B406-0B1B-E7C4-38E3-E9CD4F86AD58}"/>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Space quotas</a:t>
              </a:r>
            </a:p>
          </p:txBody>
        </p:sp>
      </p:grpSp>
    </p:spTree>
    <p:extLst>
      <p:ext uri="{BB962C8B-B14F-4D97-AF65-F5344CB8AC3E}">
        <p14:creationId xmlns:p14="http://schemas.microsoft.com/office/powerpoint/2010/main" val="93509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D1629-9B01-EA70-3F01-B70B68526CBF}"/>
            </a:ext>
          </a:extLst>
        </p:cNvPr>
        <p:cNvGrpSpPr/>
        <p:nvPr/>
      </p:nvGrpSpPr>
      <p:grpSpPr>
        <a:xfrm>
          <a:off x="0" y="0"/>
          <a:ext cx="0" cy="0"/>
          <a:chOff x="0" y="0"/>
          <a:chExt cx="0" cy="0"/>
        </a:xfrm>
      </p:grpSpPr>
      <p:pic>
        <p:nvPicPr>
          <p:cNvPr id="2" name="Picture 2" descr="SAP Business Technology Platform : Account Models | SAP Blogs">
            <a:extLst>
              <a:ext uri="{FF2B5EF4-FFF2-40B4-BE49-F238E27FC236}">
                <a16:creationId xmlns:a16="http://schemas.microsoft.com/office/drawing/2014/main" id="{0A082CD3-5611-03FE-1BBE-7BC6C3E182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00" b="5794"/>
          <a:stretch/>
        </p:blipFill>
        <p:spPr bwMode="auto">
          <a:xfrm>
            <a:off x="457200" y="1265766"/>
            <a:ext cx="8229600" cy="3429001"/>
          </a:xfrm>
          <a:prstGeom prst="rect">
            <a:avLst/>
          </a:prstGeom>
          <a:solidFill>
            <a:srgbClr val="FFFFFF"/>
          </a:solidFill>
        </p:spPr>
      </p:pic>
      <p:sp>
        <p:nvSpPr>
          <p:cNvPr id="3" name="Footer Placeholder 2">
            <a:extLst>
              <a:ext uri="{FF2B5EF4-FFF2-40B4-BE49-F238E27FC236}">
                <a16:creationId xmlns:a16="http://schemas.microsoft.com/office/drawing/2014/main" id="{55219D6D-FE22-91DD-A3AF-0EC7F11BCB29}"/>
              </a:ext>
            </a:extLst>
          </p:cNvPr>
          <p:cNvSpPr>
            <a:spLocks noGrp="1"/>
          </p:cNvSpPr>
          <p:nvPr>
            <p:ph type="ftr" sz="quarter" idx="11"/>
          </p:nvPr>
        </p:nvSpPr>
        <p:spPr>
          <a:xfrm>
            <a:off x="3124200" y="4767263"/>
            <a:ext cx="2895600" cy="273844"/>
          </a:xfrm>
        </p:spPr>
        <p:txBody>
          <a:bodyPr anchor="ctr">
            <a:normAutofit/>
          </a:bodyPr>
          <a:lstStyle/>
          <a:p>
            <a:pPr>
              <a:lnSpc>
                <a:spcPct val="90000"/>
              </a:lnSpc>
              <a:spcAft>
                <a:spcPts val="600"/>
              </a:spcAft>
            </a:pPr>
            <a:r>
              <a:rPr lang="en-US" dirty="0"/>
              <a:t>www.anubhavtrainings.com</a:t>
            </a:r>
            <a:endParaRPr lang="en-US"/>
          </a:p>
        </p:txBody>
      </p:sp>
      <p:sp>
        <p:nvSpPr>
          <p:cNvPr id="4" name="Slide Number Placeholder 3">
            <a:extLst>
              <a:ext uri="{FF2B5EF4-FFF2-40B4-BE49-F238E27FC236}">
                <a16:creationId xmlns:a16="http://schemas.microsoft.com/office/drawing/2014/main" id="{1A2795B2-2410-1535-35A8-7637E336536B}"/>
              </a:ext>
            </a:extLst>
          </p:cNvPr>
          <p:cNvSpPr>
            <a:spLocks noGrp="1"/>
          </p:cNvSpPr>
          <p:nvPr>
            <p:ph type="sldNum" sz="quarter" idx="12"/>
          </p:nvPr>
        </p:nvSpPr>
        <p:spPr>
          <a:xfrm>
            <a:off x="457200" y="4767263"/>
            <a:ext cx="2133600" cy="273844"/>
          </a:xfrm>
        </p:spPr>
        <p:txBody>
          <a:bodyPr anchor="ctr">
            <a:normAutofit/>
          </a:bodyPr>
          <a:lstStyle/>
          <a:p>
            <a:pPr>
              <a:lnSpc>
                <a:spcPct val="90000"/>
              </a:lnSpc>
              <a:spcAft>
                <a:spcPts val="600"/>
              </a:spcAft>
            </a:pPr>
            <a:fld id="{B6F15528-21DE-4FAA-801E-634DDDAF4B2B}" type="slidenum">
              <a:rPr lang="en-US" smtClean="0"/>
              <a:pPr>
                <a:lnSpc>
                  <a:spcPct val="90000"/>
                </a:lnSpc>
                <a:spcAft>
                  <a:spcPts val="600"/>
                </a:spcAft>
              </a:pPr>
              <a:t>6</a:t>
            </a:fld>
            <a:endParaRPr lang="en-US"/>
          </a:p>
        </p:txBody>
      </p:sp>
      <p:sp>
        <p:nvSpPr>
          <p:cNvPr id="5" name="Title 4">
            <a:extLst>
              <a:ext uri="{FF2B5EF4-FFF2-40B4-BE49-F238E27FC236}">
                <a16:creationId xmlns:a16="http://schemas.microsoft.com/office/drawing/2014/main" id="{70E6ABC7-E466-7366-E122-5157943A0962}"/>
              </a:ext>
            </a:extLst>
          </p:cNvPr>
          <p:cNvSpPr>
            <a:spLocks noGrp="1"/>
          </p:cNvSpPr>
          <p:nvPr>
            <p:ph type="title"/>
          </p:nvPr>
        </p:nvSpPr>
        <p:spPr>
          <a:xfrm>
            <a:off x="152400" y="285750"/>
            <a:ext cx="8229600" cy="533401"/>
          </a:xfrm>
        </p:spPr>
        <p:txBody>
          <a:bodyPr>
            <a:normAutofit/>
          </a:bodyPr>
          <a:lstStyle/>
          <a:p>
            <a:r>
              <a:rPr lang="en-IN" dirty="0">
                <a:latin typeface="Cooper Black" panose="0208090404030B020404" pitchFamily="18" charset="0"/>
              </a:rPr>
              <a:t>BTP Account – Administrator’s view</a:t>
            </a:r>
          </a:p>
        </p:txBody>
      </p:sp>
    </p:spTree>
    <p:extLst>
      <p:ext uri="{BB962C8B-B14F-4D97-AF65-F5344CB8AC3E}">
        <p14:creationId xmlns:p14="http://schemas.microsoft.com/office/powerpoint/2010/main" val="171154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15E51-B977-D171-F713-78C903E50A6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D73C1BC4-3A90-C6DB-92A9-CECA6F528272}"/>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20F08FF7-214A-115A-840C-D3230C63A9A3}"/>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7</a:t>
            </a:fld>
            <a:endParaRPr lang="en-US" dirty="0"/>
          </a:p>
        </p:txBody>
      </p:sp>
      <p:sp>
        <p:nvSpPr>
          <p:cNvPr id="5" name="Title 4">
            <a:extLst>
              <a:ext uri="{FF2B5EF4-FFF2-40B4-BE49-F238E27FC236}">
                <a16:creationId xmlns:a16="http://schemas.microsoft.com/office/drawing/2014/main" id="{D7A47F85-65FF-F19C-315D-B50B3A0F5FB5}"/>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BTP Environments, Subscriptions, Instances</a:t>
            </a:r>
          </a:p>
        </p:txBody>
      </p:sp>
      <p:sp>
        <p:nvSpPr>
          <p:cNvPr id="2" name="TextBox 1">
            <a:extLst>
              <a:ext uri="{FF2B5EF4-FFF2-40B4-BE49-F238E27FC236}">
                <a16:creationId xmlns:a16="http://schemas.microsoft.com/office/drawing/2014/main" id="{16BEEBCE-8300-ADC4-82C2-4194B32FE9B9}"/>
              </a:ext>
            </a:extLst>
          </p:cNvPr>
          <p:cNvSpPr txBox="1"/>
          <p:nvPr/>
        </p:nvSpPr>
        <p:spPr>
          <a:xfrm>
            <a:off x="152400" y="811232"/>
            <a:ext cx="8797652" cy="3970318"/>
          </a:xfrm>
          <a:prstGeom prst="rect">
            <a:avLst/>
          </a:prstGeom>
          <a:noFill/>
        </p:spPr>
        <p:txBody>
          <a:bodyPr wrap="square" rtlCol="0">
            <a:spAutoFit/>
          </a:bodyPr>
          <a:lstStyle/>
          <a:p>
            <a:r>
              <a:rPr lang="en-US" sz="1200" b="1" dirty="0"/>
              <a:t>Environments</a:t>
            </a:r>
          </a:p>
          <a:p>
            <a:endParaRPr lang="en-US" sz="1200" dirty="0"/>
          </a:p>
          <a:p>
            <a:r>
              <a:rPr lang="en-US" sz="1200" dirty="0"/>
              <a:t>Environments constitute the actual platform-as-a-service offering of SAP BTP that allows for the development and administration of business applications. Environments are anchored in SAP BTP on subaccount level.</a:t>
            </a:r>
          </a:p>
          <a:p>
            <a:r>
              <a:rPr lang="en-US" sz="1200" dirty="0"/>
              <a:t>SAP BTP offers three environments: ABAP, Cloud Foundry and </a:t>
            </a:r>
            <a:r>
              <a:rPr lang="en-US" sz="1200" dirty="0" err="1"/>
              <a:t>Kyma</a:t>
            </a:r>
            <a:r>
              <a:rPr lang="en-US" sz="1200" dirty="0"/>
              <a:t>. Some existing customers still have Neo, but this is no longer offered.</a:t>
            </a:r>
          </a:p>
          <a:p>
            <a:endParaRPr lang="en-US" sz="1200" dirty="0"/>
          </a:p>
          <a:p>
            <a:r>
              <a:rPr lang="en-US" sz="1200" b="1" dirty="0"/>
              <a:t>Subscription based services</a:t>
            </a:r>
          </a:p>
          <a:p>
            <a:r>
              <a:rPr lang="en-US" sz="1200" dirty="0"/>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r>
              <a:rPr lang="en-US" sz="1200" dirty="0"/>
              <a:t>Examples include Launchpad, SAP Business Application Studio, Cloud Integration, Process Automation…</a:t>
            </a:r>
          </a:p>
          <a:p>
            <a:endParaRPr lang="en-US" sz="1200" dirty="0"/>
          </a:p>
          <a:p>
            <a:r>
              <a:rPr lang="en-US" sz="1200" b="1" dirty="0"/>
              <a:t>Instance based services</a:t>
            </a:r>
          </a:p>
          <a:p>
            <a:endParaRPr lang="en-US" sz="1200" dirty="0"/>
          </a:p>
          <a:p>
            <a:r>
              <a:rPr lang="en-US" sz="1200" dirty="0"/>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lang="en-US" sz="1200" dirty="0" err="1"/>
              <a:t>Kyma</a:t>
            </a:r>
            <a:r>
              <a:rPr lang="en-US" sz="1200" dirty="0"/>
              <a:t>, instances are created inside a namespace.</a:t>
            </a:r>
            <a:endParaRPr lang="en-IN" sz="1200" dirty="0"/>
          </a:p>
        </p:txBody>
      </p:sp>
    </p:spTree>
    <p:extLst>
      <p:ext uri="{BB962C8B-B14F-4D97-AF65-F5344CB8AC3E}">
        <p14:creationId xmlns:p14="http://schemas.microsoft.com/office/powerpoint/2010/main" val="282947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1000"/>
                                        <p:tgtEl>
                                          <p:spTgt spid="2">
                                            <p:txEl>
                                              <p:pRg st="2" end="2"/>
                                            </p:txEl>
                                          </p:spTgt>
                                        </p:tgtEl>
                                      </p:cBhvr>
                                    </p:animEffect>
                                    <p:anim calcmode="lin" valueType="num">
                                      <p:cBhvr>
                                        <p:cTn id="1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1000"/>
                                        <p:tgtEl>
                                          <p:spTgt spid="2">
                                            <p:txEl>
                                              <p:pRg st="3" end="3"/>
                                            </p:txEl>
                                          </p:spTgt>
                                        </p:tgtEl>
                                      </p:cBhvr>
                                    </p:animEffect>
                                    <p:anim calcmode="lin" valueType="num">
                                      <p:cBhvr>
                                        <p:cTn id="1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1000"/>
                                        <p:tgtEl>
                                          <p:spTgt spid="2">
                                            <p:txEl>
                                              <p:pRg st="5" end="5"/>
                                            </p:txEl>
                                          </p:spTgt>
                                        </p:tgtEl>
                                      </p:cBhvr>
                                    </p:animEffect>
                                    <p:anim calcmode="lin" valueType="num">
                                      <p:cBhvr>
                                        <p:cTn id="2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1000"/>
                                        <p:tgtEl>
                                          <p:spTgt spid="2">
                                            <p:txEl>
                                              <p:pRg st="6" end="6"/>
                                            </p:txEl>
                                          </p:spTgt>
                                        </p:tgtEl>
                                      </p:cBhvr>
                                    </p:animEffect>
                                    <p:anim calcmode="lin" valueType="num">
                                      <p:cBhvr>
                                        <p:cTn id="3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1000"/>
                                        <p:tgtEl>
                                          <p:spTgt spid="2">
                                            <p:txEl>
                                              <p:pRg st="7" end="7"/>
                                            </p:txEl>
                                          </p:spTgt>
                                        </p:tgtEl>
                                      </p:cBhvr>
                                    </p:animEffect>
                                    <p:anim calcmode="lin" valueType="num">
                                      <p:cBhvr>
                                        <p:cTn id="35"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animEffect transition="in" filter="fade">
                                      <p:cBhvr>
                                        <p:cTn id="41" dur="1000"/>
                                        <p:tgtEl>
                                          <p:spTgt spid="2">
                                            <p:txEl>
                                              <p:pRg st="9" end="9"/>
                                            </p:txEl>
                                          </p:spTgt>
                                        </p:tgtEl>
                                      </p:cBhvr>
                                    </p:animEffect>
                                    <p:anim calcmode="lin" valueType="num">
                                      <p:cBhvr>
                                        <p:cTn id="42"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2">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
                                            <p:txEl>
                                              <p:pRg st="11" end="11"/>
                                            </p:txEl>
                                          </p:spTgt>
                                        </p:tgtEl>
                                        <p:attrNameLst>
                                          <p:attrName>style.visibility</p:attrName>
                                        </p:attrNameLst>
                                      </p:cBhvr>
                                      <p:to>
                                        <p:strVal val="visible"/>
                                      </p:to>
                                    </p:set>
                                    <p:animEffect transition="in" filter="fade">
                                      <p:cBhvr>
                                        <p:cTn id="46" dur="1000"/>
                                        <p:tgtEl>
                                          <p:spTgt spid="2">
                                            <p:txEl>
                                              <p:pRg st="11" end="11"/>
                                            </p:txEl>
                                          </p:spTgt>
                                        </p:tgtEl>
                                      </p:cBhvr>
                                    </p:animEffect>
                                    <p:anim calcmode="lin" valueType="num">
                                      <p:cBhvr>
                                        <p:cTn id="47" dur="10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2">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CC07B-0275-2BE1-9CA4-D0423034FA3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0E6D8945-592D-CF97-5656-9C07DB17E7C1}"/>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C38FEFCC-D746-3338-BC1D-98EBC4A0D503}"/>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8</a:t>
            </a:fld>
            <a:endParaRPr lang="en-US" dirty="0"/>
          </a:p>
        </p:txBody>
      </p:sp>
      <p:sp>
        <p:nvSpPr>
          <p:cNvPr id="5" name="Title 4">
            <a:extLst>
              <a:ext uri="{FF2B5EF4-FFF2-40B4-BE49-F238E27FC236}">
                <a16:creationId xmlns:a16="http://schemas.microsoft.com/office/drawing/2014/main" id="{F3432F77-773B-3443-0E83-A4DB39D44382}"/>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What is Backing service/ service instance</a:t>
            </a:r>
          </a:p>
        </p:txBody>
      </p:sp>
      <p:pic>
        <p:nvPicPr>
          <p:cNvPr id="16" name="Picture 15">
            <a:extLst>
              <a:ext uri="{FF2B5EF4-FFF2-40B4-BE49-F238E27FC236}">
                <a16:creationId xmlns:a16="http://schemas.microsoft.com/office/drawing/2014/main" id="{700F5894-CE36-F966-2230-67C44D931AC3}"/>
              </a:ext>
            </a:extLst>
          </p:cNvPr>
          <p:cNvPicPr>
            <a:picLocks noChangeAspect="1"/>
          </p:cNvPicPr>
          <p:nvPr/>
        </p:nvPicPr>
        <p:blipFill>
          <a:blip r:embed="rId2"/>
          <a:stretch>
            <a:fillRect/>
          </a:stretch>
        </p:blipFill>
        <p:spPr>
          <a:xfrm>
            <a:off x="152400" y="2038350"/>
            <a:ext cx="3237178" cy="2510724"/>
          </a:xfrm>
          <a:prstGeom prst="rect">
            <a:avLst/>
          </a:prstGeom>
        </p:spPr>
      </p:pic>
      <p:sp>
        <p:nvSpPr>
          <p:cNvPr id="17" name="TextBox 16">
            <a:extLst>
              <a:ext uri="{FF2B5EF4-FFF2-40B4-BE49-F238E27FC236}">
                <a16:creationId xmlns:a16="http://schemas.microsoft.com/office/drawing/2014/main" id="{05F23FD8-6E4A-F749-D6F7-4365C62BB59C}"/>
              </a:ext>
            </a:extLst>
          </p:cNvPr>
          <p:cNvSpPr txBox="1"/>
          <p:nvPr/>
        </p:nvSpPr>
        <p:spPr>
          <a:xfrm>
            <a:off x="205333" y="1251797"/>
            <a:ext cx="3757067" cy="646331"/>
          </a:xfrm>
          <a:prstGeom prst="rect">
            <a:avLst/>
          </a:prstGeom>
          <a:noFill/>
        </p:spPr>
        <p:txBody>
          <a:bodyPr wrap="square" rtlCol="0">
            <a:spAutoFit/>
          </a:bodyPr>
          <a:lstStyle/>
          <a:p>
            <a:r>
              <a:rPr lang="en-US" b="1" dirty="0">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18" name="Arrow: Notched Right 17">
            <a:extLst>
              <a:ext uri="{FF2B5EF4-FFF2-40B4-BE49-F238E27FC236}">
                <a16:creationId xmlns:a16="http://schemas.microsoft.com/office/drawing/2014/main" id="{6F248643-90E7-C09B-B048-FE66AB7B6924}"/>
              </a:ext>
            </a:extLst>
          </p:cNvPr>
          <p:cNvSpPr/>
          <p:nvPr/>
        </p:nvSpPr>
        <p:spPr>
          <a:xfrm>
            <a:off x="3733800" y="2695073"/>
            <a:ext cx="610907" cy="86409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ECE313A-75E9-CF5A-659C-6D2B11592AA9}"/>
              </a:ext>
            </a:extLst>
          </p:cNvPr>
          <p:cNvPicPr>
            <a:picLocks noChangeAspect="1"/>
          </p:cNvPicPr>
          <p:nvPr/>
        </p:nvPicPr>
        <p:blipFill>
          <a:blip r:embed="rId3"/>
          <a:stretch>
            <a:fillRect/>
          </a:stretch>
        </p:blipFill>
        <p:spPr>
          <a:xfrm>
            <a:off x="4572000" y="2038350"/>
            <a:ext cx="4401462" cy="2510724"/>
          </a:xfrm>
          <a:prstGeom prst="rect">
            <a:avLst/>
          </a:prstGeom>
        </p:spPr>
      </p:pic>
      <p:sp>
        <p:nvSpPr>
          <p:cNvPr id="20" name="TextBox 19">
            <a:extLst>
              <a:ext uri="{FF2B5EF4-FFF2-40B4-BE49-F238E27FC236}">
                <a16:creationId xmlns:a16="http://schemas.microsoft.com/office/drawing/2014/main" id="{0EBFA153-5BEC-7F13-06AE-884DA54F8825}"/>
              </a:ext>
            </a:extLst>
          </p:cNvPr>
          <p:cNvSpPr txBox="1"/>
          <p:nvPr/>
        </p:nvSpPr>
        <p:spPr>
          <a:xfrm>
            <a:off x="4563533" y="1311502"/>
            <a:ext cx="4320480" cy="830997"/>
          </a:xfrm>
          <a:prstGeom prst="rect">
            <a:avLst/>
          </a:prstGeom>
          <a:noFill/>
        </p:spPr>
        <p:txBody>
          <a:bodyPr wrap="square" rtlCol="0">
            <a:spAutoFit/>
          </a:bodyPr>
          <a:lstStyle/>
          <a:p>
            <a:r>
              <a:rPr lang="en-US" b="1" dirty="0">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21" name="TextBox 20">
            <a:extLst>
              <a:ext uri="{FF2B5EF4-FFF2-40B4-BE49-F238E27FC236}">
                <a16:creationId xmlns:a16="http://schemas.microsoft.com/office/drawing/2014/main" id="{05E0A2AE-D1BA-12EE-58E2-CEBF14EA8ED3}"/>
              </a:ext>
            </a:extLst>
          </p:cNvPr>
          <p:cNvSpPr txBox="1"/>
          <p:nvPr/>
        </p:nvSpPr>
        <p:spPr>
          <a:xfrm>
            <a:off x="6755126" y="1058027"/>
            <a:ext cx="2128887" cy="846386"/>
          </a:xfrm>
          <a:prstGeom prst="rect">
            <a:avLst/>
          </a:prstGeom>
          <a:noFill/>
        </p:spPr>
        <p:txBody>
          <a:bodyPr wrap="square">
            <a:spAutoFit/>
          </a:bodyPr>
          <a:lstStyle/>
          <a:p>
            <a:pPr algn="just"/>
            <a:r>
              <a:rPr lang="en-US" sz="700" b="0" i="0" dirty="0">
                <a:solidFill>
                  <a:srgbClr val="333333"/>
                </a:solidFill>
                <a:effectLst/>
                <a:latin typeface="72" panose="020B0503030000000003" pitchFamily="34" charset="0"/>
              </a:rPr>
              <a:t>Each service has one or more </a:t>
            </a:r>
            <a:r>
              <a:rPr lang="en-US" sz="700" b="1" i="0" dirty="0">
                <a:solidFill>
                  <a:srgbClr val="333333"/>
                </a:solidFill>
                <a:effectLst/>
                <a:latin typeface="72" panose="020B0503030000000003" pitchFamily="34" charset="0"/>
              </a:rPr>
              <a:t>service plans</a:t>
            </a:r>
            <a:r>
              <a:rPr lang="en-US" sz="700" b="0" i="0" dirty="0">
                <a:solidFill>
                  <a:srgbClr val="333333"/>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700" dirty="0"/>
          </a:p>
        </p:txBody>
      </p:sp>
    </p:spTree>
    <p:extLst>
      <p:ext uri="{BB962C8B-B14F-4D97-AF65-F5344CB8AC3E}">
        <p14:creationId xmlns:p14="http://schemas.microsoft.com/office/powerpoint/2010/main" val="112817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anim calcmode="lin" valueType="num">
                                      <p:cBhvr>
                                        <p:cTn id="34" dur="1000" fill="hold"/>
                                        <p:tgtEl>
                                          <p:spTgt spid="21"/>
                                        </p:tgtEl>
                                        <p:attrNameLst>
                                          <p:attrName>ppt_x</p:attrName>
                                        </p:attrNameLst>
                                      </p:cBhvr>
                                      <p:tavLst>
                                        <p:tav tm="0">
                                          <p:val>
                                            <p:strVal val="#ppt_x"/>
                                          </p:val>
                                        </p:tav>
                                        <p:tav tm="100000">
                                          <p:val>
                                            <p:strVal val="#ppt_x"/>
                                          </p:val>
                                        </p:tav>
                                      </p:tavLst>
                                    </p:anim>
                                    <p:anim calcmode="lin" valueType="num">
                                      <p:cBhvr>
                                        <p:cTn id="3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C38AC-0997-1729-45B8-C245EA026E2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2F32DAC-13E2-111E-7427-45243CA3E76D}"/>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E085BB79-69A7-1EE3-1E0F-00828BDB4C26}"/>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9</a:t>
            </a:fld>
            <a:endParaRPr lang="en-US" dirty="0"/>
          </a:p>
        </p:txBody>
      </p:sp>
      <p:sp>
        <p:nvSpPr>
          <p:cNvPr id="5" name="Title 4">
            <a:extLst>
              <a:ext uri="{FF2B5EF4-FFF2-40B4-BE49-F238E27FC236}">
                <a16:creationId xmlns:a16="http://schemas.microsoft.com/office/drawing/2014/main" id="{66A91266-E192-C436-013C-4CF3BA0F3AD3}"/>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How the Instance work?</a:t>
            </a:r>
          </a:p>
        </p:txBody>
      </p:sp>
      <p:pic>
        <p:nvPicPr>
          <p:cNvPr id="2" name="Picture 1">
            <a:extLst>
              <a:ext uri="{FF2B5EF4-FFF2-40B4-BE49-F238E27FC236}">
                <a16:creationId xmlns:a16="http://schemas.microsoft.com/office/drawing/2014/main" id="{E657125A-D6F6-0DAE-D6EF-8748D0B26FD1}"/>
              </a:ext>
            </a:extLst>
          </p:cNvPr>
          <p:cNvPicPr>
            <a:picLocks noChangeAspect="1"/>
          </p:cNvPicPr>
          <p:nvPr/>
        </p:nvPicPr>
        <p:blipFill>
          <a:blip r:embed="rId2"/>
          <a:stretch>
            <a:fillRect/>
          </a:stretch>
        </p:blipFill>
        <p:spPr>
          <a:xfrm>
            <a:off x="549796" y="2345748"/>
            <a:ext cx="2895600" cy="2093355"/>
          </a:xfrm>
          <a:prstGeom prst="rect">
            <a:avLst/>
          </a:prstGeom>
        </p:spPr>
      </p:pic>
      <p:sp>
        <p:nvSpPr>
          <p:cNvPr id="6" name="TextBox 5">
            <a:extLst>
              <a:ext uri="{FF2B5EF4-FFF2-40B4-BE49-F238E27FC236}">
                <a16:creationId xmlns:a16="http://schemas.microsoft.com/office/drawing/2014/main" id="{9597DD13-63FA-9992-ABAE-6AA88DA00C27}"/>
              </a:ext>
            </a:extLst>
          </p:cNvPr>
          <p:cNvSpPr txBox="1"/>
          <p:nvPr/>
        </p:nvSpPr>
        <p:spPr>
          <a:xfrm>
            <a:off x="381000" y="1468246"/>
            <a:ext cx="4320480" cy="830997"/>
          </a:xfrm>
          <a:prstGeom prst="rect">
            <a:avLst/>
          </a:prstGeom>
          <a:noFill/>
        </p:spPr>
        <p:txBody>
          <a:bodyPr wrap="square" rtlCol="0">
            <a:spAutoFit/>
          </a:bodyPr>
          <a:lstStyle/>
          <a:p>
            <a:r>
              <a:rPr lang="en-US" b="1" dirty="0">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7" name="Picture 2" descr="Car Key PNG Image | Lost car keys, Car keys, Car key replacement">
            <a:extLst>
              <a:ext uri="{FF2B5EF4-FFF2-40B4-BE49-F238E27FC236}">
                <a16:creationId xmlns:a16="http://schemas.microsoft.com/office/drawing/2014/main" id="{719D819B-8AD7-9941-5C72-06C0A9E8AB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4885" y="2345748"/>
            <a:ext cx="2822581" cy="18262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85F2F64-EB01-CFAD-069F-D9DCADADE178}"/>
              </a:ext>
            </a:extLst>
          </p:cNvPr>
          <p:cNvSpPr txBox="1"/>
          <p:nvPr/>
        </p:nvSpPr>
        <p:spPr>
          <a:xfrm>
            <a:off x="4865935" y="1293814"/>
            <a:ext cx="4320480" cy="1200329"/>
          </a:xfrm>
          <a:prstGeom prst="rect">
            <a:avLst/>
          </a:prstGeom>
          <a:noFill/>
        </p:spPr>
        <p:txBody>
          <a:bodyPr wrap="square" rtlCol="0">
            <a:spAutoFit/>
          </a:bodyPr>
          <a:lstStyle/>
          <a:p>
            <a:r>
              <a:rPr lang="en-US" b="1" dirty="0">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79086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654</TotalTime>
  <Words>1445</Words>
  <Application>Microsoft Office PowerPoint</Application>
  <PresentationFormat>On-screen Show (16:9)</PresentationFormat>
  <Paragraphs>194</Paragraphs>
  <Slides>26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72</vt:lpstr>
      <vt:lpstr>Arial</vt:lpstr>
      <vt:lpstr>Calibri</vt:lpstr>
      <vt:lpstr>Cambria</vt:lpstr>
      <vt:lpstr>Cooper Black</vt:lpstr>
      <vt:lpstr>Montserrat</vt:lpstr>
      <vt:lpstr>SAP-icons</vt:lpstr>
      <vt:lpstr>Segoe UI</vt:lpstr>
      <vt:lpstr>Segoe UI Light</vt:lpstr>
      <vt:lpstr>TKTypeMedium</vt:lpstr>
      <vt:lpstr>Office Theme</vt:lpstr>
      <vt:lpstr>SAP Build Training for Corporate Professionals</vt:lpstr>
      <vt:lpstr>PowerPoint Presentation</vt:lpstr>
      <vt:lpstr>Agenda</vt:lpstr>
      <vt:lpstr>Let’s Create a BTP Account</vt:lpstr>
      <vt:lpstr>BTP Account Structure</vt:lpstr>
      <vt:lpstr>BTP Account – Administrator’s view</vt:lpstr>
      <vt:lpstr>BTP Environments, Subscriptions, Instances</vt:lpstr>
      <vt:lpstr>What is Backing service/ service instance</vt:lpstr>
      <vt:lpstr>How the Instance work?</vt:lpstr>
      <vt:lpstr>BTP Subscription Models</vt:lpstr>
      <vt:lpstr>How many Services BTP offers?</vt:lpstr>
      <vt:lpstr>What is fusion Team?</vt:lpstr>
      <vt:lpstr>Key role of professional developers?</vt:lpstr>
      <vt:lpstr>What is SAP Build?</vt:lpstr>
      <vt:lpstr>Timeline</vt:lpstr>
      <vt:lpstr>What is SAP Build</vt:lpstr>
      <vt:lpstr>Key Capabilities</vt:lpstr>
      <vt:lpstr>SAP Build Offerings?</vt:lpstr>
      <vt:lpstr>SAP Build Work Zone?</vt:lpstr>
      <vt:lpstr>Hands-on Setting up Build Work Zone</vt:lpstr>
      <vt:lpstr>What is SAP Cloud Identity Service?</vt:lpstr>
      <vt:lpstr>Why we need IAM</vt:lpstr>
      <vt:lpstr>Become Admin for your Identity Service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Anubhav Oberoy</cp:lastModifiedBy>
  <cp:revision>43</cp:revision>
  <dcterms:created xsi:type="dcterms:W3CDTF">2013-12-05T19:37:13Z</dcterms:created>
  <dcterms:modified xsi:type="dcterms:W3CDTF">2025-07-07T07:01:35Z</dcterms:modified>
</cp:coreProperties>
</file>